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8" r:id="rId21"/>
    <p:sldId id="293" r:id="rId22"/>
    <p:sldId id="29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59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A6C7-D9C8-4B70-8BDE-8CBF831081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6697-F776-474C-87A4-18B0E5BF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A6C7-D9C8-4B70-8BDE-8CBF831081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6697-F776-474C-87A4-18B0E5BF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0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A6C7-D9C8-4B70-8BDE-8CBF831081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6697-F776-474C-87A4-18B0E5BF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4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A6C7-D9C8-4B70-8BDE-8CBF831081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6697-F776-474C-87A4-18B0E5BF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6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A6C7-D9C8-4B70-8BDE-8CBF831081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6697-F776-474C-87A4-18B0E5BF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2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A6C7-D9C8-4B70-8BDE-8CBF831081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6697-F776-474C-87A4-18B0E5BF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0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A6C7-D9C8-4B70-8BDE-8CBF831081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6697-F776-474C-87A4-18B0E5BF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5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A6C7-D9C8-4B70-8BDE-8CBF831081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6697-F776-474C-87A4-18B0E5BF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A6C7-D9C8-4B70-8BDE-8CBF831081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6697-F776-474C-87A4-18B0E5BF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6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A6C7-D9C8-4B70-8BDE-8CBF831081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6697-F776-474C-87A4-18B0E5BF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0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A6C7-D9C8-4B70-8BDE-8CBF831081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6697-F776-474C-87A4-18B0E5BF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A6C7-D9C8-4B70-8BDE-8CBF831081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06697-F776-474C-87A4-18B0E5BF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5.wmf"/><Relationship Id="rId3" Type="http://schemas.openxmlformats.org/officeDocument/2006/relationships/image" Target="../media/image47.jpeg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9.wmf"/><Relationship Id="rId3" Type="http://schemas.openxmlformats.org/officeDocument/2006/relationships/image" Target="../media/image62.png"/><Relationship Id="rId21" Type="http://schemas.openxmlformats.org/officeDocument/2006/relationships/oleObject" Target="../embeddings/oleObject54.bin"/><Relationship Id="rId7" Type="http://schemas.openxmlformats.org/officeDocument/2006/relationships/image" Target="../media/image54.wmf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53.wmf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63.png"/><Relationship Id="rId19" Type="http://schemas.openxmlformats.org/officeDocument/2006/relationships/oleObject" Target="../embeddings/oleObject53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5.wmf"/><Relationship Id="rId14" Type="http://schemas.openxmlformats.org/officeDocument/2006/relationships/image" Target="../media/image57.wmf"/><Relationship Id="rId22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71.w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9.wmf"/><Relationship Id="rId22" Type="http://schemas.openxmlformats.org/officeDocument/2006/relationships/image" Target="../media/image7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77.pn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7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87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wmf"/><Relationship Id="rId20" Type="http://schemas.openxmlformats.org/officeDocument/2006/relationships/image" Target="../media/image89.jpe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83.wmf"/><Relationship Id="rId19" Type="http://schemas.openxmlformats.org/officeDocument/2006/relationships/image" Target="../media/image88.jpeg"/><Relationship Id="rId4" Type="http://schemas.openxmlformats.org/officeDocument/2006/relationships/image" Target="../media/image80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8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82.bin"/><Relationship Id="rId18" Type="http://schemas.openxmlformats.org/officeDocument/2006/relationships/oleObject" Target="../embeddings/oleObject84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94.wmf"/><Relationship Id="rId17" Type="http://schemas.openxmlformats.org/officeDocument/2006/relationships/image" Target="../media/image9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93.wmf"/><Relationship Id="rId19" Type="http://schemas.openxmlformats.org/officeDocument/2006/relationships/image" Target="../media/image97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9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3.wmf"/><Relationship Id="rId3" Type="http://schemas.openxmlformats.org/officeDocument/2006/relationships/image" Target="../media/image16.jpe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95275" y="220662"/>
            <a:ext cx="11125200" cy="1608137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en-US" sz="7300" b="1" dirty="0">
                <a:solidFill>
                  <a:srgbClr val="000099"/>
                </a:solidFill>
              </a:rPr>
              <a:t>M. Sc. PHYSICS (II Semester)</a:t>
            </a:r>
            <a:br>
              <a:rPr lang="en-US" sz="7300" b="1" dirty="0">
                <a:solidFill>
                  <a:srgbClr val="000099"/>
                </a:solidFill>
              </a:rPr>
            </a:br>
            <a:r>
              <a:rPr lang="en-US" sz="4900" b="1" dirty="0">
                <a:solidFill>
                  <a:srgbClr val="006600"/>
                </a:solidFill>
              </a:rPr>
              <a:t>Electrodynamics &amp; Plasma Physics</a:t>
            </a:r>
          </a:p>
        </p:txBody>
      </p:sp>
      <p:pic>
        <p:nvPicPr>
          <p:cNvPr id="1026" name="Picture 2" descr="http://www.ccsuniversity.ac.in/images_files/logo-ccs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b="24525"/>
          <a:stretch/>
        </p:blipFill>
        <p:spPr bwMode="auto">
          <a:xfrm>
            <a:off x="3658040" y="5722036"/>
            <a:ext cx="6055518" cy="9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csuniversity.ac.in/images_files/logo-ccs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00"/>
          <a:stretch/>
        </p:blipFill>
        <p:spPr bwMode="auto">
          <a:xfrm>
            <a:off x="5098916" y="2245030"/>
            <a:ext cx="2286000" cy="22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5912" y="489086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Sanjeev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Kumar Sharma</a:t>
            </a:r>
          </a:p>
        </p:txBody>
      </p:sp>
    </p:spTree>
    <p:extLst>
      <p:ext uri="{BB962C8B-B14F-4D97-AF65-F5344CB8AC3E}">
        <p14:creationId xmlns:p14="http://schemas.microsoft.com/office/powerpoint/2010/main" val="35111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9CD2CD87-D8CE-4B1A-970D-3EF8B432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361" y="1119569"/>
            <a:ext cx="6691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(1)The name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                         Potential is not potential energy</a:t>
            </a:r>
            <a:endParaRPr lang="en-US" altLang="zh-TW" sz="1800" dirty="0">
              <a:latin typeface="Arial" panose="020B0604020202020204" pitchFamily="34" charset="0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xmlns="" id="{A1F014BF-B7F4-46F9-9DE8-39F842B397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195169"/>
              </p:ext>
            </p:extLst>
          </p:nvPr>
        </p:nvGraphicFramePr>
        <p:xfrm>
          <a:off x="2655626" y="2470350"/>
          <a:ext cx="2289236" cy="444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3" imgW="2159000" imgH="419100" progId="Equation.DSMT4">
                  <p:embed/>
                </p:oleObj>
              </mc:Choice>
              <mc:Fallback>
                <p:oleObj name="Equation" r:id="rId3" imgW="2159000" imgH="419100" progId="Equation.DSMT4">
                  <p:embed/>
                  <p:pic>
                    <p:nvPicPr>
                      <p:cNvPr id="30724" name="Object 4">
                        <a:extLst>
                          <a:ext uri="{FF2B5EF4-FFF2-40B4-BE49-F238E27FC236}">
                            <a16:creationId xmlns:a16="http://schemas.microsoft.com/office/drawing/2014/main" xmlns="" id="{4AB19D90-7FA3-4BDA-9133-D7567A8E59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626" y="2470350"/>
                        <a:ext cx="2289236" cy="444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xmlns="" id="{8A577A32-58DC-4B40-AE5E-C509FD48E1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89338"/>
              </p:ext>
            </p:extLst>
          </p:nvPr>
        </p:nvGraphicFramePr>
        <p:xfrm>
          <a:off x="5882412" y="2514740"/>
          <a:ext cx="1934244" cy="44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5" imgW="1548728" imgH="355446" progId="Equation.DSMT4">
                  <p:embed/>
                </p:oleObj>
              </mc:Choice>
              <mc:Fallback>
                <p:oleObj name="Equation" r:id="rId5" imgW="1548728" imgH="355446" progId="Equation.DSMT4">
                  <p:embed/>
                  <p:pic>
                    <p:nvPicPr>
                      <p:cNvPr id="30725" name="Object 5">
                        <a:extLst>
                          <a:ext uri="{FF2B5EF4-FFF2-40B4-BE49-F238E27FC236}">
                            <a16:creationId xmlns:a16="http://schemas.microsoft.com/office/drawing/2014/main" xmlns="" id="{6B057246-DCFC-405D-A8CF-BD6058F073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412" y="2514740"/>
                        <a:ext cx="1934244" cy="44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1A76E88E-81CE-408E-964B-95C5A0F2C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204" y="3701387"/>
            <a:ext cx="75045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新細明體" charset="-120"/>
              </a:rPr>
              <a:t>V </a:t>
            </a:r>
            <a:r>
              <a:rPr lang="en-US" altLang="zh-T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rPr>
              <a:t>:  Joule/coulomb      </a:t>
            </a:r>
            <a:r>
              <a:rPr lang="en-US" altLang="zh-TW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新細明體" charset="-120"/>
              </a:rPr>
              <a:t>U </a:t>
            </a:r>
            <a:r>
              <a:rPr lang="en-US" altLang="zh-T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rPr>
              <a:t>: Joule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5A90E5-7B55-4D03-A5FB-85CA05A115B4}"/>
              </a:ext>
            </a:extLst>
          </p:cNvPr>
          <p:cNvSpPr/>
          <p:nvPr/>
        </p:nvSpPr>
        <p:spPr>
          <a:xfrm>
            <a:off x="165115" y="197389"/>
            <a:ext cx="1166812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Comments on potential</a:t>
            </a:r>
            <a:endParaRPr lang="en-US" sz="3200" b="1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>
            <a:extLst>
              <a:ext uri="{FF2B5EF4-FFF2-40B4-BE49-F238E27FC236}">
                <a16:creationId xmlns:a16="http://schemas.microsoft.com/office/drawing/2014/main" xmlns="" id="{A42D43BB-72FE-4707-9C88-1783CED37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27" y="1139171"/>
            <a:ext cx="6564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V is a scalar function, but E is a vector quantity</a:t>
            </a:r>
            <a:endParaRPr lang="en-US" altLang="zh-TW" sz="1800" dirty="0">
              <a:latin typeface="Arial" panose="020B0604020202020204" pitchFamily="34" charset="0"/>
            </a:endParaRPr>
          </a:p>
        </p:txBody>
      </p:sp>
      <p:graphicFrame>
        <p:nvGraphicFramePr>
          <p:cNvPr id="33" name="Object 0">
            <a:extLst>
              <a:ext uri="{FF2B5EF4-FFF2-40B4-BE49-F238E27FC236}">
                <a16:creationId xmlns:a16="http://schemas.microsoft.com/office/drawing/2014/main" xmlns="" id="{49FDEE1B-993D-4578-88CD-A88E75169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768060"/>
              </p:ext>
            </p:extLst>
          </p:nvPr>
        </p:nvGraphicFramePr>
        <p:xfrm>
          <a:off x="2274163" y="1958805"/>
          <a:ext cx="921798" cy="534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3" imgW="634725" imgH="368140" progId="Equation.DSMT4">
                  <p:embed/>
                </p:oleObj>
              </mc:Choice>
              <mc:Fallback>
                <p:oleObj name="Equation" r:id="rId3" imgW="634725" imgH="368140" progId="Equation.DSMT4">
                  <p:embed/>
                  <p:pic>
                    <p:nvPicPr>
                      <p:cNvPr id="31747" name="Object 0">
                        <a:extLst>
                          <a:ext uri="{FF2B5EF4-FFF2-40B4-BE49-F238E27FC236}">
                            <a16:creationId xmlns:a16="http://schemas.microsoft.com/office/drawing/2014/main" xmlns="" id="{6DB4D628-AA7E-4755-9A09-B5CAE1728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163" y="1958805"/>
                        <a:ext cx="921798" cy="534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">
            <a:extLst>
              <a:ext uri="{FF2B5EF4-FFF2-40B4-BE49-F238E27FC236}">
                <a16:creationId xmlns:a16="http://schemas.microsoft.com/office/drawing/2014/main" xmlns="" id="{BF71114C-CEE1-4636-A9D0-7D2A168980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680961"/>
              </p:ext>
            </p:extLst>
          </p:nvPr>
        </p:nvGraphicFramePr>
        <p:xfrm>
          <a:off x="4088676" y="1817945"/>
          <a:ext cx="4380074" cy="776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5" imgW="2794000" imgH="495300" progId="Equation.DSMT4">
                  <p:embed/>
                </p:oleObj>
              </mc:Choice>
              <mc:Fallback>
                <p:oleObj name="Equation" r:id="rId5" imgW="2794000" imgH="495300" progId="Equation.DSMT4">
                  <p:embed/>
                  <p:pic>
                    <p:nvPicPr>
                      <p:cNvPr id="31748" name="Object 1">
                        <a:extLst>
                          <a:ext uri="{FF2B5EF4-FFF2-40B4-BE49-F238E27FC236}">
                            <a16:creationId xmlns:a16="http://schemas.microsoft.com/office/drawing/2014/main" xmlns="" id="{F12A7817-1FC3-463A-9186-3F6B2A91BD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8676" y="1817945"/>
                        <a:ext cx="4380074" cy="776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5">
            <a:extLst>
              <a:ext uri="{FF2B5EF4-FFF2-40B4-BE49-F238E27FC236}">
                <a16:creationId xmlns:a16="http://schemas.microsoft.com/office/drawing/2014/main" xmlns="" id="{F7E3A2B6-8D67-4134-A93A-34168E172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27" y="3086547"/>
            <a:ext cx="510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If you know </a:t>
            </a:r>
            <a:r>
              <a:rPr lang="en-US" altLang="zh-TW" sz="2400" i="1" dirty="0">
                <a:latin typeface="Arial" panose="020B0604020202020204" pitchFamily="34" charset="0"/>
              </a:rPr>
              <a:t>V,</a:t>
            </a:r>
            <a:r>
              <a:rPr lang="en-US" altLang="zh-TW" sz="2400" dirty="0">
                <a:latin typeface="Arial" panose="020B0604020202020204" pitchFamily="34" charset="0"/>
              </a:rPr>
              <a:t> you can easily get </a:t>
            </a:r>
            <a:r>
              <a:rPr lang="en-US" altLang="zh-TW" sz="2400" i="1" dirty="0">
                <a:latin typeface="Arial" panose="020B0604020202020204" pitchFamily="34" charset="0"/>
              </a:rPr>
              <a:t>E:</a:t>
            </a:r>
            <a:endParaRPr lang="en-US" altLang="zh-TW" sz="2400" dirty="0">
              <a:latin typeface="Arial" panose="020B0604020202020204" pitchFamily="34" charset="0"/>
            </a:endParaRPr>
          </a:p>
        </p:txBody>
      </p:sp>
      <p:graphicFrame>
        <p:nvGraphicFramePr>
          <p:cNvPr id="36" name="Object 2">
            <a:extLst>
              <a:ext uri="{FF2B5EF4-FFF2-40B4-BE49-F238E27FC236}">
                <a16:creationId xmlns:a16="http://schemas.microsoft.com/office/drawing/2014/main" xmlns="" id="{2B33C749-69B8-45A6-BEC6-48AD1EB57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91958"/>
              </p:ext>
            </p:extLst>
          </p:nvPr>
        </p:nvGraphicFramePr>
        <p:xfrm>
          <a:off x="6320700" y="3054489"/>
          <a:ext cx="1800572" cy="57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7" imgW="1346200" imgH="431800" progId="Equation.DSMT4">
                  <p:embed/>
                </p:oleObj>
              </mc:Choice>
              <mc:Fallback>
                <p:oleObj name="Equation" r:id="rId7" imgW="1346200" imgH="431800" progId="Equation.DSMT4">
                  <p:embed/>
                  <p:pic>
                    <p:nvPicPr>
                      <p:cNvPr id="31750" name="Object 2">
                        <a:extLst>
                          <a:ext uri="{FF2B5EF4-FFF2-40B4-BE49-F238E27FC236}">
                            <a16:creationId xmlns:a16="http://schemas.microsoft.com/office/drawing/2014/main" xmlns="" id="{998363F4-262B-4DF8-AC28-1A09F76DF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0700" y="3054489"/>
                        <a:ext cx="1800572" cy="57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">
            <a:extLst>
              <a:ext uri="{FF2B5EF4-FFF2-40B4-BE49-F238E27FC236}">
                <a16:creationId xmlns:a16="http://schemas.microsoft.com/office/drawing/2014/main" xmlns="" id="{B8478A35-EDF9-44E9-9D6F-D16FAE905E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629103"/>
              </p:ext>
            </p:extLst>
          </p:nvPr>
        </p:nvGraphicFramePr>
        <p:xfrm>
          <a:off x="2580551" y="4616281"/>
          <a:ext cx="12604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9" imgW="1256755" imgH="355446" progId="Equation.DSMT4">
                  <p:embed/>
                </p:oleObj>
              </mc:Choice>
              <mc:Fallback>
                <p:oleObj name="Equation" r:id="rId9" imgW="1256755" imgH="355446" progId="Equation.DSMT4">
                  <p:embed/>
                  <p:pic>
                    <p:nvPicPr>
                      <p:cNvPr id="31751" name="Object 3">
                        <a:extLst>
                          <a:ext uri="{FF2B5EF4-FFF2-40B4-BE49-F238E27FC236}">
                            <a16:creationId xmlns:a16="http://schemas.microsoft.com/office/drawing/2014/main" xmlns="" id="{3E50C070-C900-462F-997F-E2BD897162C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551" y="4616281"/>
                        <a:ext cx="126047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9">
            <a:extLst>
              <a:ext uri="{FF2B5EF4-FFF2-40B4-BE49-F238E27FC236}">
                <a16:creationId xmlns:a16="http://schemas.microsoft.com/office/drawing/2014/main" xmlns="" id="{8295214C-84D7-4826-B7AF-EC3C84D4D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676" y="4541668"/>
            <a:ext cx="50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so</a:t>
            </a:r>
            <a:endParaRPr lang="en-US" altLang="zh-TW" sz="1800" b="1">
              <a:latin typeface="Arial" panose="020B0604020202020204" pitchFamily="34" charset="0"/>
            </a:endParaRPr>
          </a:p>
        </p:txBody>
      </p:sp>
      <p:grpSp>
        <p:nvGrpSpPr>
          <p:cNvPr id="40" name="Group 48">
            <a:extLst>
              <a:ext uri="{FF2B5EF4-FFF2-40B4-BE49-F238E27FC236}">
                <a16:creationId xmlns:a16="http://schemas.microsoft.com/office/drawing/2014/main" xmlns="" id="{4F909CDA-4962-49BE-B164-0DFE1BF59927}"/>
              </a:ext>
            </a:extLst>
          </p:cNvPr>
          <p:cNvGrpSpPr>
            <a:grpSpLocks/>
          </p:cNvGrpSpPr>
          <p:nvPr/>
        </p:nvGrpSpPr>
        <p:grpSpPr bwMode="auto">
          <a:xfrm>
            <a:off x="792561" y="3818301"/>
            <a:ext cx="5688477" cy="474663"/>
            <a:chOff x="331" y="1935"/>
            <a:chExt cx="3389" cy="299"/>
          </a:xfrm>
        </p:grpSpPr>
        <p:graphicFrame>
          <p:nvGraphicFramePr>
            <p:cNvPr id="41" name="Object 6">
              <a:extLst>
                <a:ext uri="{FF2B5EF4-FFF2-40B4-BE49-F238E27FC236}">
                  <a16:creationId xmlns:a16="http://schemas.microsoft.com/office/drawing/2014/main" xmlns="" id="{C4E9CD96-C8AE-4A43-9374-22CF837BA1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" y="1935"/>
            <a:ext cx="868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" name="Equation" r:id="rId11" imgW="1371600" imgH="457200" progId="Equation.DSMT4">
                    <p:embed/>
                  </p:oleObj>
                </mc:Choice>
                <mc:Fallback>
                  <p:oleObj name="Equation" r:id="rId11" imgW="1371600" imgH="457200" progId="Equation.DSMT4">
                    <p:embed/>
                    <p:pic>
                      <p:nvPicPr>
                        <p:cNvPr id="31774" name="Object 6">
                          <a:extLst>
                            <a:ext uri="{FF2B5EF4-FFF2-40B4-BE49-F238E27FC236}">
                              <a16:creationId xmlns:a16="http://schemas.microsoft.com/office/drawing/2014/main" xmlns="" id="{19C22D32-AFA3-4612-A957-7BD40EBB6E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" y="1935"/>
                          <a:ext cx="868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15">
              <a:extLst>
                <a:ext uri="{FF2B5EF4-FFF2-40B4-BE49-F238E27FC236}">
                  <a16:creationId xmlns:a16="http://schemas.microsoft.com/office/drawing/2014/main" xmlns="" id="{7AD255A7-A55D-47A7-8084-91E506DA0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2" y="1943"/>
              <a:ext cx="2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latin typeface="Arial" panose="020B0604020202020204" pitchFamily="34" charset="0"/>
                </a:rPr>
                <a:t>are not independent functions</a:t>
              </a:r>
              <a:endParaRPr lang="en-US" altLang="zh-TW" sz="2400" dirty="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43" name="Object 4">
            <a:extLst>
              <a:ext uri="{FF2B5EF4-FFF2-40B4-BE49-F238E27FC236}">
                <a16:creationId xmlns:a16="http://schemas.microsoft.com/office/drawing/2014/main" xmlns="" id="{6CB3741A-2949-4FBA-B106-17B856DC8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139262"/>
              </p:ext>
            </p:extLst>
          </p:nvPr>
        </p:nvGraphicFramePr>
        <p:xfrm>
          <a:off x="4860201" y="4381331"/>
          <a:ext cx="477043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13" imgW="5143500" imgH="838200" progId="Equation.DSMT4">
                  <p:embed/>
                </p:oleObj>
              </mc:Choice>
              <mc:Fallback>
                <p:oleObj name="Equation" r:id="rId13" imgW="5143500" imgH="838200" progId="Equation.DSMT4">
                  <p:embed/>
                  <p:pic>
                    <p:nvPicPr>
                      <p:cNvPr id="31755" name="Object 4">
                        <a:extLst>
                          <a:ext uri="{FF2B5EF4-FFF2-40B4-BE49-F238E27FC236}">
                            <a16:creationId xmlns:a16="http://schemas.microsoft.com/office/drawing/2014/main" xmlns="" id="{EFB06DC0-E33F-4253-BD79-CEEA9D4AAF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201" y="4381331"/>
                        <a:ext cx="4770437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37">
            <a:extLst>
              <a:ext uri="{FF2B5EF4-FFF2-40B4-BE49-F238E27FC236}">
                <a16:creationId xmlns:a16="http://schemas.microsoft.com/office/drawing/2014/main" xmlns="" id="{0AC98987-9AA4-4F6C-94C9-76FD9C9780D8}"/>
              </a:ext>
            </a:extLst>
          </p:cNvPr>
          <p:cNvGrpSpPr>
            <a:grpSpLocks/>
          </p:cNvGrpSpPr>
          <p:nvPr/>
        </p:nvGrpSpPr>
        <p:grpSpPr bwMode="auto">
          <a:xfrm>
            <a:off x="7063651" y="4452768"/>
            <a:ext cx="320675" cy="279400"/>
            <a:chOff x="1741" y="3634"/>
            <a:chExt cx="192" cy="154"/>
          </a:xfrm>
        </p:grpSpPr>
        <p:sp>
          <p:nvSpPr>
            <p:cNvPr id="45" name="Oval 31">
              <a:extLst>
                <a:ext uri="{FF2B5EF4-FFF2-40B4-BE49-F238E27FC236}">
                  <a16:creationId xmlns:a16="http://schemas.microsoft.com/office/drawing/2014/main" xmlns="" id="{F6CCED7D-D66E-46AD-8BEF-D17F46D35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" y="3651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8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Text Box 32">
              <a:extLst>
                <a:ext uri="{FF2B5EF4-FFF2-40B4-BE49-F238E27FC236}">
                  <a16:creationId xmlns:a16="http://schemas.microsoft.com/office/drawing/2014/main" xmlns="" id="{6E07D290-7ADC-4289-BBFE-88E00EC3D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634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000">
                  <a:solidFill>
                    <a:srgbClr val="3333FF"/>
                  </a:solidFill>
                  <a:latin typeface="Arial" panose="020B0604020202020204" pitchFamily="34" charset="0"/>
                </a:rPr>
                <a:t> 2</a:t>
              </a:r>
            </a:p>
          </p:txBody>
        </p:sp>
      </p:grpSp>
      <p:grpSp>
        <p:nvGrpSpPr>
          <p:cNvPr id="47" name="群組 36">
            <a:extLst>
              <a:ext uri="{FF2B5EF4-FFF2-40B4-BE49-F238E27FC236}">
                <a16:creationId xmlns:a16="http://schemas.microsoft.com/office/drawing/2014/main" xmlns="" id="{955B3981-8379-4008-8EEB-74609F894DD1}"/>
              </a:ext>
            </a:extLst>
          </p:cNvPr>
          <p:cNvGrpSpPr>
            <a:grpSpLocks/>
          </p:cNvGrpSpPr>
          <p:nvPr/>
        </p:nvGrpSpPr>
        <p:grpSpPr bwMode="auto">
          <a:xfrm>
            <a:off x="1445488" y="5808493"/>
            <a:ext cx="9521825" cy="457200"/>
            <a:chOff x="260411" y="5088955"/>
            <a:chExt cx="8956894" cy="250008"/>
          </a:xfrm>
        </p:grpSpPr>
        <p:graphicFrame>
          <p:nvGraphicFramePr>
            <p:cNvPr id="48" name="Object 5">
              <a:extLst>
                <a:ext uri="{FF2B5EF4-FFF2-40B4-BE49-F238E27FC236}">
                  <a16:creationId xmlns:a16="http://schemas.microsoft.com/office/drawing/2014/main" xmlns="" id="{2862C3FB-9EB5-44BE-AB1C-3A5C6ACBCB1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60411" y="5088955"/>
            <a:ext cx="8956894" cy="250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" name="Equation" r:id="rId15" imgW="10553700" imgH="457200" progId="Equation.DSMT4">
                    <p:embed/>
                  </p:oleObj>
                </mc:Choice>
                <mc:Fallback>
                  <p:oleObj name="Equation" r:id="rId15" imgW="10553700" imgH="457200" progId="Equation.DSMT4">
                    <p:embed/>
                    <p:pic>
                      <p:nvPicPr>
                        <p:cNvPr id="31770" name="Object 5">
                          <a:extLst>
                            <a:ext uri="{FF2B5EF4-FFF2-40B4-BE49-F238E27FC236}">
                              <a16:creationId xmlns:a16="http://schemas.microsoft.com/office/drawing/2014/main" xmlns="" id="{BD08AB17-7322-4370-B65A-6443932168D2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411" y="5088955"/>
                          <a:ext cx="8956894" cy="250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xmlns="" id="{0FFE0776-20CD-4930-B88A-C37886206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5165" y="5131881"/>
              <a:ext cx="457199" cy="152400"/>
            </a:xfrm>
            <a:prstGeom prst="rightArrow">
              <a:avLst>
                <a:gd name="adj1" fmla="val 50000"/>
                <a:gd name="adj2" fmla="val 7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8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35">
            <a:extLst>
              <a:ext uri="{FF2B5EF4-FFF2-40B4-BE49-F238E27FC236}">
                <a16:creationId xmlns:a16="http://schemas.microsoft.com/office/drawing/2014/main" xmlns="" id="{E8F35129-2F20-4DF3-8593-37CE8E34E178}"/>
              </a:ext>
            </a:extLst>
          </p:cNvPr>
          <p:cNvGrpSpPr>
            <a:grpSpLocks/>
          </p:cNvGrpSpPr>
          <p:nvPr/>
        </p:nvGrpSpPr>
        <p:grpSpPr bwMode="auto">
          <a:xfrm>
            <a:off x="5368201" y="4495631"/>
            <a:ext cx="320675" cy="246062"/>
            <a:chOff x="4088904" y="3611563"/>
            <a:chExt cx="320675" cy="246062"/>
          </a:xfrm>
        </p:grpSpPr>
        <p:sp>
          <p:nvSpPr>
            <p:cNvPr id="51" name="Oval 31">
              <a:extLst>
                <a:ext uri="{FF2B5EF4-FFF2-40B4-BE49-F238E27FC236}">
                  <a16:creationId xmlns:a16="http://schemas.microsoft.com/office/drawing/2014/main" xmlns="" id="{E0877AAE-1FC9-4FD4-A3CE-90336EEDC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188" y="3641725"/>
              <a:ext cx="160337" cy="1746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8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Text Box 32">
              <a:extLst>
                <a:ext uri="{FF2B5EF4-FFF2-40B4-BE49-F238E27FC236}">
                  <a16:creationId xmlns:a16="http://schemas.microsoft.com/office/drawing/2014/main" xmlns="" id="{C04E94D7-8ABD-4287-B59A-1A136980C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904" y="3611563"/>
              <a:ext cx="3206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000">
                  <a:solidFill>
                    <a:srgbClr val="3333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grpSp>
        <p:nvGrpSpPr>
          <p:cNvPr id="53" name="Group 34">
            <a:extLst>
              <a:ext uri="{FF2B5EF4-FFF2-40B4-BE49-F238E27FC236}">
                <a16:creationId xmlns:a16="http://schemas.microsoft.com/office/drawing/2014/main" xmlns="" id="{74590FAF-5B14-4F7E-BF74-C921D0CED041}"/>
              </a:ext>
            </a:extLst>
          </p:cNvPr>
          <p:cNvGrpSpPr>
            <a:grpSpLocks/>
          </p:cNvGrpSpPr>
          <p:nvPr/>
        </p:nvGrpSpPr>
        <p:grpSpPr bwMode="auto">
          <a:xfrm>
            <a:off x="8792438" y="4459118"/>
            <a:ext cx="320675" cy="246063"/>
            <a:chOff x="7545288" y="3651250"/>
            <a:chExt cx="320675" cy="246063"/>
          </a:xfrm>
        </p:grpSpPr>
        <p:sp>
          <p:nvSpPr>
            <p:cNvPr id="54" name="Oval 31">
              <a:extLst>
                <a:ext uri="{FF2B5EF4-FFF2-40B4-BE49-F238E27FC236}">
                  <a16:creationId xmlns:a16="http://schemas.microsoft.com/office/drawing/2014/main" xmlns="" id="{044BE055-8EF5-47F2-98AC-3DC3C7A7C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2700" y="3681413"/>
              <a:ext cx="160338" cy="1730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8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Text Box 32">
              <a:extLst>
                <a:ext uri="{FF2B5EF4-FFF2-40B4-BE49-F238E27FC236}">
                  <a16:creationId xmlns:a16="http://schemas.microsoft.com/office/drawing/2014/main" xmlns="" id="{10AB65DF-2761-42A7-BBDB-99C4FD26B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5288" y="3651250"/>
              <a:ext cx="3206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000">
                  <a:solidFill>
                    <a:srgbClr val="3333FF"/>
                  </a:solidFill>
                  <a:latin typeface="Arial" panose="020B0604020202020204" pitchFamily="34" charset="0"/>
                </a:rPr>
                <a:t> 3</a:t>
              </a:r>
            </a:p>
          </p:txBody>
        </p:sp>
      </p:grpSp>
      <p:sp>
        <p:nvSpPr>
          <p:cNvPr id="56" name="Oval 31">
            <a:extLst>
              <a:ext uri="{FF2B5EF4-FFF2-40B4-BE49-F238E27FC236}">
                <a16:creationId xmlns:a16="http://schemas.microsoft.com/office/drawing/2014/main" xmlns="" id="{489E9198-45CF-4173-AD06-7161795E7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801" y="5632281"/>
            <a:ext cx="160337" cy="1730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57" name="Text Box 32">
            <a:extLst>
              <a:ext uri="{FF2B5EF4-FFF2-40B4-BE49-F238E27FC236}">
                <a16:creationId xmlns:a16="http://schemas.microsoft.com/office/drawing/2014/main" xmlns="" id="{17454DED-C3AF-48DF-8C4D-01EBB4C77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363" y="5602118"/>
            <a:ext cx="320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3333FF"/>
                </a:solidFill>
                <a:latin typeface="Arial" panose="020B0604020202020204" pitchFamily="34" charset="0"/>
              </a:rPr>
              <a:t> 2</a:t>
            </a:r>
          </a:p>
        </p:txBody>
      </p:sp>
      <p:sp>
        <p:nvSpPr>
          <p:cNvPr id="58" name="Oval 31">
            <a:extLst>
              <a:ext uri="{FF2B5EF4-FFF2-40B4-BE49-F238E27FC236}">
                <a16:creationId xmlns:a16="http://schemas.microsoft.com/office/drawing/2014/main" xmlns="" id="{C1789BE4-1C55-4544-BE8C-0D2518469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926" y="5632281"/>
            <a:ext cx="160337" cy="1730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 Box 32">
            <a:extLst>
              <a:ext uri="{FF2B5EF4-FFF2-40B4-BE49-F238E27FC236}">
                <a16:creationId xmlns:a16="http://schemas.microsoft.com/office/drawing/2014/main" xmlns="" id="{89CD6339-3F16-45DF-B961-DB5AC8049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488" y="5602118"/>
            <a:ext cx="320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3333FF"/>
                </a:solidFill>
                <a:latin typeface="Arial" panose="020B0604020202020204" pitchFamily="34" charset="0"/>
              </a:rPr>
              <a:t> 1</a:t>
            </a:r>
          </a:p>
        </p:txBody>
      </p:sp>
      <p:sp>
        <p:nvSpPr>
          <p:cNvPr id="60" name="Oval 31">
            <a:extLst>
              <a:ext uri="{FF2B5EF4-FFF2-40B4-BE49-F238E27FC236}">
                <a16:creationId xmlns:a16="http://schemas.microsoft.com/office/drawing/2014/main" xmlns="" id="{D383AE79-1F0B-486C-A421-F7C85053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5938" y="5632281"/>
            <a:ext cx="160338" cy="1730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61" name="Text Box 32">
            <a:extLst>
              <a:ext uri="{FF2B5EF4-FFF2-40B4-BE49-F238E27FC236}">
                <a16:creationId xmlns:a16="http://schemas.microsoft.com/office/drawing/2014/main" xmlns="" id="{3C2D2648-D50B-4ED3-B9B4-CEA5DE05E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501" y="5602118"/>
            <a:ext cx="320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3333FF"/>
                </a:solidFill>
                <a:latin typeface="Arial" panose="020B0604020202020204" pitchFamily="34" charset="0"/>
              </a:rPr>
              <a:t> 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6DF6892-7FB8-44C5-809A-6A403B3171DC}"/>
              </a:ext>
            </a:extLst>
          </p:cNvPr>
          <p:cNvSpPr/>
          <p:nvPr/>
        </p:nvSpPr>
        <p:spPr>
          <a:xfrm>
            <a:off x="165115" y="197389"/>
            <a:ext cx="1166812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Advantage of the potential formulation </a:t>
            </a:r>
          </a:p>
        </p:txBody>
      </p:sp>
    </p:spTree>
    <p:extLst>
      <p:ext uri="{BB962C8B-B14F-4D97-AF65-F5344CB8AC3E}">
        <p14:creationId xmlns:p14="http://schemas.microsoft.com/office/powerpoint/2010/main" val="29531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xmlns="" id="{ADD56F44-1718-409F-8430-A7A1B34D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65" y="3938587"/>
            <a:ext cx="109955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Adding a constant to </a:t>
            </a:r>
            <a:r>
              <a:rPr lang="en-US" altLang="zh-TW" sz="2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</a:t>
            </a:r>
            <a:r>
              <a:rPr lang="en-US" altLang="zh-TW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will not affect the potential difference between two point:</a:t>
            </a:r>
            <a:endParaRPr lang="en-US" altLang="zh-TW" sz="1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4" name="Object 0">
            <a:extLst>
              <a:ext uri="{FF2B5EF4-FFF2-40B4-BE49-F238E27FC236}">
                <a16:creationId xmlns:a16="http://schemas.microsoft.com/office/drawing/2014/main" xmlns="" id="{9407AA55-E00F-4AC0-BEF5-2058CBC36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36392"/>
              </p:ext>
            </p:extLst>
          </p:nvPr>
        </p:nvGraphicFramePr>
        <p:xfrm>
          <a:off x="4612103" y="372269"/>
          <a:ext cx="24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3" imgW="241195" imgH="291973" progId="Equation.DSMT4">
                  <p:embed/>
                </p:oleObj>
              </mc:Choice>
              <mc:Fallback>
                <p:oleObj name="Equation" r:id="rId3" imgW="241195" imgH="291973" progId="Equation.DSMT4">
                  <p:embed/>
                  <p:pic>
                    <p:nvPicPr>
                      <p:cNvPr id="32772" name="Object 0">
                        <a:extLst>
                          <a:ext uri="{FF2B5EF4-FFF2-40B4-BE49-F238E27FC236}">
                            <a16:creationId xmlns:a16="http://schemas.microsoft.com/office/drawing/2014/main" xmlns="" id="{E40F75F2-48D2-4A49-8035-AAF191B1EF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103" y="372269"/>
                        <a:ext cx="241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DA773B5C-596A-4E6A-A74B-063D3F1A7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65" y="1153318"/>
            <a:ext cx="10995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Changing the reference point amounts to adds a constant to the potential 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xmlns="" id="{016503B3-C7CC-420C-A583-0B20D1FA3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584968"/>
              </p:ext>
            </p:extLst>
          </p:nvPr>
        </p:nvGraphicFramePr>
        <p:xfrm>
          <a:off x="2739809" y="1751012"/>
          <a:ext cx="7967056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5" imgW="7315200" imgH="762000" progId="Equation.DSMT4">
                  <p:embed/>
                </p:oleObj>
              </mc:Choice>
              <mc:Fallback>
                <p:oleObj name="Equation" r:id="rId5" imgW="7315200" imgH="762000" progId="Equation.DSMT4">
                  <p:embed/>
                  <p:pic>
                    <p:nvPicPr>
                      <p:cNvPr id="32774" name="Object 1">
                        <a:extLst>
                          <a:ext uri="{FF2B5EF4-FFF2-40B4-BE49-F238E27FC236}">
                            <a16:creationId xmlns:a16="http://schemas.microsoft.com/office/drawing/2014/main" xmlns="" id="{F72F3171-A875-411F-A9B6-60230CEA3C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9809" y="1751012"/>
                        <a:ext cx="7967056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EEC7F67B-C768-4AB9-9B52-A8CBF7AA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190" y="2678727"/>
            <a:ext cx="336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(Where K is a constant)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xmlns="" id="{C80EB582-451C-4027-B69A-33FEA9FB0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3185"/>
              </p:ext>
            </p:extLst>
          </p:nvPr>
        </p:nvGraphicFramePr>
        <p:xfrm>
          <a:off x="2660033" y="4769584"/>
          <a:ext cx="36798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7" imgW="3683000" imgH="381000" progId="Equation.DSMT4">
                  <p:embed/>
                </p:oleObj>
              </mc:Choice>
              <mc:Fallback>
                <p:oleObj name="Equation" r:id="rId7" imgW="3683000" imgH="381000" progId="Equation.DSMT4">
                  <p:embed/>
                  <p:pic>
                    <p:nvPicPr>
                      <p:cNvPr id="32777" name="Object 2">
                        <a:extLst>
                          <a:ext uri="{FF2B5EF4-FFF2-40B4-BE49-F238E27FC236}">
                            <a16:creationId xmlns:a16="http://schemas.microsoft.com/office/drawing/2014/main" xmlns="" id="{E60AB370-6316-4102-857D-64D8A4E0E0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033" y="4769584"/>
                        <a:ext cx="36798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D817A7F1-D4DE-4FE0-80E1-8072DB6C4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65" y="5287962"/>
            <a:ext cx="85455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Since the derivative of a constant is zero: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For the different </a:t>
            </a:r>
            <a:r>
              <a:rPr lang="en-US" altLang="zh-TW" sz="2400" i="1" dirty="0">
                <a:latin typeface="Arial" panose="020B0604020202020204" pitchFamily="34" charset="0"/>
              </a:rPr>
              <a:t>V</a:t>
            </a:r>
            <a:r>
              <a:rPr lang="en-US" altLang="zh-TW" sz="2400" dirty="0">
                <a:latin typeface="Arial" panose="020B0604020202020204" pitchFamily="34" charset="0"/>
              </a:rPr>
              <a:t>, the field </a:t>
            </a:r>
            <a:r>
              <a:rPr lang="en-US" altLang="zh-TW" sz="2400" i="1" dirty="0">
                <a:latin typeface="Arial" panose="020B0604020202020204" pitchFamily="34" charset="0"/>
              </a:rPr>
              <a:t>E</a:t>
            </a:r>
            <a:r>
              <a:rPr lang="en-US" altLang="zh-TW" sz="2400" dirty="0">
                <a:latin typeface="Arial" panose="020B0604020202020204" pitchFamily="34" charset="0"/>
              </a:rPr>
              <a:t> remains the same.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Ordinarily we set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xmlns="" id="{69CCB2BB-7DEC-436F-9D51-4C622D4E1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572442"/>
              </p:ext>
            </p:extLst>
          </p:nvPr>
        </p:nvGraphicFramePr>
        <p:xfrm>
          <a:off x="6639690" y="5419844"/>
          <a:ext cx="1397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9" imgW="1396394" imgH="304668" progId="Equation.DSMT4">
                  <p:embed/>
                </p:oleObj>
              </mc:Choice>
              <mc:Fallback>
                <p:oleObj name="Equation" r:id="rId9" imgW="1396394" imgH="304668" progId="Equation.DSMT4">
                  <p:embed/>
                  <p:pic>
                    <p:nvPicPr>
                      <p:cNvPr id="32779" name="Object 3">
                        <a:extLst>
                          <a:ext uri="{FF2B5EF4-FFF2-40B4-BE49-F238E27FC236}">
                            <a16:creationId xmlns:a16="http://schemas.microsoft.com/office/drawing/2014/main" xmlns="" id="{BFBF0B7D-DB2C-4D54-B349-A3DC2131A7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9690" y="5419844"/>
                        <a:ext cx="1397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xmlns="" id="{43364612-BC6A-474D-A8CF-06CAF99332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72951"/>
              </p:ext>
            </p:extLst>
          </p:nvPr>
        </p:nvGraphicFramePr>
        <p:xfrm>
          <a:off x="4853403" y="6429375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tion" r:id="rId11" imgW="1219200" imgH="368300" progId="Equation.DSMT4">
                  <p:embed/>
                </p:oleObj>
              </mc:Choice>
              <mc:Fallback>
                <p:oleObj name="Equation" r:id="rId11" imgW="1219200" imgH="368300" progId="Equation.DSMT4">
                  <p:embed/>
                  <p:pic>
                    <p:nvPicPr>
                      <p:cNvPr id="32780" name="Object 4">
                        <a:extLst>
                          <a:ext uri="{FF2B5EF4-FFF2-40B4-BE49-F238E27FC236}">
                            <a16:creationId xmlns:a16="http://schemas.microsoft.com/office/drawing/2014/main" xmlns="" id="{935D2253-3D7E-4BF4-A81D-7D40CE0022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403" y="6429375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91B52D8-64DC-44C9-AA3A-75688E85E530}"/>
              </a:ext>
            </a:extLst>
          </p:cNvPr>
          <p:cNvSpPr/>
          <p:nvPr/>
        </p:nvSpPr>
        <p:spPr>
          <a:xfrm>
            <a:off x="165115" y="197389"/>
            <a:ext cx="1166812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(3)The reference point </a:t>
            </a:r>
          </a:p>
        </p:txBody>
      </p:sp>
    </p:spTree>
    <p:extLst>
      <p:ext uri="{BB962C8B-B14F-4D97-AF65-F5344CB8AC3E}">
        <p14:creationId xmlns:p14="http://schemas.microsoft.com/office/powerpoint/2010/main" val="19540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0">
            <a:extLst>
              <a:ext uri="{FF2B5EF4-FFF2-40B4-BE49-F238E27FC236}">
                <a16:creationId xmlns:a16="http://schemas.microsoft.com/office/drawing/2014/main" xmlns="" id="{31EBC571-D5B9-473A-9042-BFD5D0B07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509030"/>
              </p:ext>
            </p:extLst>
          </p:nvPr>
        </p:nvGraphicFramePr>
        <p:xfrm>
          <a:off x="3383040" y="1179190"/>
          <a:ext cx="3895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3" imgW="3898900" imgH="444500" progId="Equation.DSMT4">
                  <p:embed/>
                </p:oleObj>
              </mc:Choice>
              <mc:Fallback>
                <p:oleObj name="Equation" r:id="rId3" imgW="3898900" imgH="444500" progId="Equation.DSMT4">
                  <p:embed/>
                  <p:pic>
                    <p:nvPicPr>
                      <p:cNvPr id="33796" name="Object 0">
                        <a:extLst>
                          <a:ext uri="{FF2B5EF4-FFF2-40B4-BE49-F238E27FC236}">
                            <a16:creationId xmlns:a16="http://schemas.microsoft.com/office/drawing/2014/main" xmlns="" id="{C5B63E12-93F7-4DDA-A40A-6F9902DE2E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040" y="1179190"/>
                        <a:ext cx="38957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xmlns="" id="{988147F8-D2B2-4FF3-B483-5FCBE30DC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569734"/>
              </p:ext>
            </p:extLst>
          </p:nvPr>
        </p:nvGraphicFramePr>
        <p:xfrm>
          <a:off x="3411615" y="2484437"/>
          <a:ext cx="2222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5" imgW="2222500" imgH="444500" progId="Equation.DSMT4">
                  <p:embed/>
                </p:oleObj>
              </mc:Choice>
              <mc:Fallback>
                <p:oleObj name="Equation" r:id="rId5" imgW="2222500" imgH="444500" progId="Equation.DSMT4">
                  <p:embed/>
                  <p:pic>
                    <p:nvPicPr>
                      <p:cNvPr id="33797" name="Object 1">
                        <a:extLst>
                          <a:ext uri="{FF2B5EF4-FFF2-40B4-BE49-F238E27FC236}">
                            <a16:creationId xmlns:a16="http://schemas.microsoft.com/office/drawing/2014/main" xmlns="" id="{B34D943D-FAA8-4615-9217-0C5EE30CDE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615" y="2484437"/>
                        <a:ext cx="2222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862CF23A-67C3-4994-A282-8AC0D39ED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94" y="1963898"/>
            <a:ext cx="3146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Dividing through by Q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CD5399F6-985E-4454-8FE0-A819C27CE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527" y="1241425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481B27E5-CB03-415E-BEFA-62A6B23BB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94" y="2960849"/>
            <a:ext cx="7027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Integrating from the common reference point to p ,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xmlns="" id="{0422E50C-2BB4-4037-BDB9-A77BB4B9B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441406"/>
              </p:ext>
            </p:extLst>
          </p:nvPr>
        </p:nvGraphicFramePr>
        <p:xfrm>
          <a:off x="3383040" y="3463925"/>
          <a:ext cx="2108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7" imgW="2108200" imgH="393700" progId="Equation.DSMT4">
                  <p:embed/>
                </p:oleObj>
              </mc:Choice>
              <mc:Fallback>
                <p:oleObj name="Equation" r:id="rId7" imgW="2108200" imgH="393700" progId="Equation.DSMT4">
                  <p:embed/>
                  <p:pic>
                    <p:nvPicPr>
                      <p:cNvPr id="33801" name="Object 2">
                        <a:extLst>
                          <a:ext uri="{FF2B5EF4-FFF2-40B4-BE49-F238E27FC236}">
                            <a16:creationId xmlns:a16="http://schemas.microsoft.com/office/drawing/2014/main" xmlns="" id="{44A49293-29C1-4DB3-A101-C8EAF288D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040" y="3463925"/>
                        <a:ext cx="2108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xmlns="" id="{A80EFDBB-C7F7-4E5E-B054-D2F1D9FFD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60" y="4075659"/>
            <a:ext cx="59080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(5) Unit of potential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                                 Volt = Joule/Coulomb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xmlns="" id="{7F042C26-781F-4102-9102-C3EF319E56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971728"/>
              </p:ext>
            </p:extLst>
          </p:nvPr>
        </p:nvGraphicFramePr>
        <p:xfrm>
          <a:off x="6856034" y="4759971"/>
          <a:ext cx="4024313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9" imgW="4025900" imgH="2260600" progId="Equation.DSMT4">
                  <p:embed/>
                </p:oleObj>
              </mc:Choice>
              <mc:Fallback>
                <p:oleObj name="Equation" r:id="rId9" imgW="4025900" imgH="2260600" progId="Equation.DSMT4">
                  <p:embed/>
                  <p:pic>
                    <p:nvPicPr>
                      <p:cNvPr id="33803" name="Object 3">
                        <a:extLst>
                          <a:ext uri="{FF2B5EF4-FFF2-40B4-BE49-F238E27FC236}">
                            <a16:creationId xmlns:a16="http://schemas.microsoft.com/office/drawing/2014/main" xmlns="" id="{0A9E8C42-17ED-412B-B236-6449D0524F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034" y="4759971"/>
                        <a:ext cx="4024313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7211FEF-A103-402C-8F7F-2D8F526C8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8129" y="6306915"/>
            <a:ext cx="224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Joule/Coulomb</a:t>
            </a:r>
            <a:endParaRPr lang="zh-TW" altLang="en-US" sz="24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C116E3-C630-47C2-9F83-4288EF05E8EA}"/>
              </a:ext>
            </a:extLst>
          </p:cNvPr>
          <p:cNvSpPr/>
          <p:nvPr/>
        </p:nvSpPr>
        <p:spPr>
          <a:xfrm>
            <a:off x="165115" y="197389"/>
            <a:ext cx="1166812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 Potential obeys the superposition principle</a:t>
            </a:r>
          </a:p>
        </p:txBody>
      </p:sp>
    </p:spTree>
    <p:extLst>
      <p:ext uri="{BB962C8B-B14F-4D97-AF65-F5344CB8AC3E}">
        <p14:creationId xmlns:p14="http://schemas.microsoft.com/office/powerpoint/2010/main" val="6507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9" descr="D:\ACDSee32\WINZIP\2.31.JPG">
            <a:extLst>
              <a:ext uri="{FF2B5EF4-FFF2-40B4-BE49-F238E27FC236}">
                <a16:creationId xmlns:a16="http://schemas.microsoft.com/office/drawing/2014/main" xmlns="" id="{A89CEEC3-4D99-42B7-854C-E02C0E8DE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34" y="1382592"/>
            <a:ext cx="4254110" cy="34610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26">
            <a:extLst>
              <a:ext uri="{FF2B5EF4-FFF2-40B4-BE49-F238E27FC236}">
                <a16:creationId xmlns:a16="http://schemas.microsoft.com/office/drawing/2014/main" xmlns="" id="{A4B7E30F-06B4-4288-9853-ABD9B99A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873" y="1842276"/>
            <a:ext cx="19255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Solution</a:t>
            </a: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4" name="Object 2048">
            <a:extLst>
              <a:ext uri="{FF2B5EF4-FFF2-40B4-BE49-F238E27FC236}">
                <a16:creationId xmlns:a16="http://schemas.microsoft.com/office/drawing/2014/main" xmlns="" id="{9FB1C217-CACF-4048-A27E-83E971C0D8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8913" y="3562350"/>
          <a:ext cx="506571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4" imgW="5448300" imgH="1079500" progId="Equation.DSMT4">
                  <p:embed/>
                </p:oleObj>
              </mc:Choice>
              <mc:Fallback>
                <p:oleObj name="Equation" r:id="rId4" imgW="5448300" imgH="1079500" progId="Equation.DSMT4">
                  <p:embed/>
                  <p:pic>
                    <p:nvPicPr>
                      <p:cNvPr id="35844" name="Object 2048">
                        <a:extLst>
                          <a:ext uri="{FF2B5EF4-FFF2-40B4-BE49-F238E27FC236}">
                            <a16:creationId xmlns:a16="http://schemas.microsoft.com/office/drawing/2014/main" xmlns="" id="{F4B91D9F-75BA-4452-AA97-B05D13A111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3562350"/>
                        <a:ext cx="5065712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029">
            <a:extLst>
              <a:ext uri="{FF2B5EF4-FFF2-40B4-BE49-F238E27FC236}">
                <a16:creationId xmlns:a16="http://schemas.microsoft.com/office/drawing/2014/main" xmlns="" id="{9CD5E822-E0DD-48A6-A927-668E923D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51213"/>
            <a:ext cx="1388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for r &gt; R:</a:t>
            </a:r>
          </a:p>
        </p:txBody>
      </p:sp>
      <p:sp>
        <p:nvSpPr>
          <p:cNvPr id="6" name="Text Box 1030">
            <a:extLst>
              <a:ext uri="{FF2B5EF4-FFF2-40B4-BE49-F238E27FC236}">
                <a16:creationId xmlns:a16="http://schemas.microsoft.com/office/drawing/2014/main" xmlns="" id="{17967414-768D-488B-B5E5-DB62ED813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56" y="4670425"/>
            <a:ext cx="1681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For r &lt; R</a:t>
            </a:r>
            <a:r>
              <a:rPr lang="en-US" altLang="zh-TW" sz="2400" dirty="0" smtClean="0">
                <a:latin typeface="Arial" panose="020B0604020202020204" pitchFamily="34" charset="0"/>
              </a:rPr>
              <a:t>:</a:t>
            </a:r>
            <a:endParaRPr lang="en-US" altLang="zh-TW" sz="24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1031">
            <a:extLst>
              <a:ext uri="{FF2B5EF4-FFF2-40B4-BE49-F238E27FC236}">
                <a16:creationId xmlns:a16="http://schemas.microsoft.com/office/drawing/2014/main" xmlns="" id="{8545C2B5-9FDD-4E06-BEC9-E5C6FD7EBF2B}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2600325"/>
            <a:ext cx="4254500" cy="685800"/>
            <a:chOff x="378" y="1694"/>
            <a:chExt cx="2618" cy="349"/>
          </a:xfrm>
        </p:grpSpPr>
        <p:graphicFrame>
          <p:nvGraphicFramePr>
            <p:cNvPr id="8" name="Object 2054">
              <a:extLst>
                <a:ext uri="{FF2B5EF4-FFF2-40B4-BE49-F238E27FC236}">
                  <a16:creationId xmlns:a16="http://schemas.microsoft.com/office/drawing/2014/main" xmlns="" id="{B4ED377D-D415-4276-AA98-F67A3F49FE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8" y="1758"/>
            <a:ext cx="625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7" name="Equation" r:id="rId6" imgW="1016000" imgH="469900" progId="Equation.DSMT4">
                    <p:embed/>
                  </p:oleObj>
                </mc:Choice>
                <mc:Fallback>
                  <p:oleObj name="Equation" r:id="rId6" imgW="1016000" imgH="469900" progId="Equation.DSMT4">
                    <p:embed/>
                    <p:pic>
                      <p:nvPicPr>
                        <p:cNvPr id="35856" name="Object 2054">
                          <a:extLst>
                            <a:ext uri="{FF2B5EF4-FFF2-40B4-BE49-F238E27FC236}">
                              <a16:creationId xmlns:a16="http://schemas.microsoft.com/office/drawing/2014/main" xmlns="" id="{C4C6E74C-5EDB-4F7D-8C12-90E784E56D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" y="1758"/>
                          <a:ext cx="625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2055">
              <a:extLst>
                <a:ext uri="{FF2B5EF4-FFF2-40B4-BE49-F238E27FC236}">
                  <a16:creationId xmlns:a16="http://schemas.microsoft.com/office/drawing/2014/main" xmlns="" id="{D9095316-19B4-4DFC-9D84-9252F6B1CD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9" y="1694"/>
            <a:ext cx="1367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8" name="Equation" r:id="rId8" imgW="2222500" imgH="685800" progId="Equation.DSMT4">
                    <p:embed/>
                  </p:oleObj>
                </mc:Choice>
                <mc:Fallback>
                  <p:oleObj name="Equation" r:id="rId8" imgW="2222500" imgH="685800" progId="Equation.DSMT4">
                    <p:embed/>
                    <p:pic>
                      <p:nvPicPr>
                        <p:cNvPr id="35857" name="Object 2055">
                          <a:extLst>
                            <a:ext uri="{FF2B5EF4-FFF2-40B4-BE49-F238E27FC236}">
                              <a16:creationId xmlns:a16="http://schemas.microsoft.com/office/drawing/2014/main" xmlns="" id="{4AA7E405-B668-4F02-A9A1-8EA42FB5011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9" y="1694"/>
                          <a:ext cx="1367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2050">
            <a:extLst>
              <a:ext uri="{FF2B5EF4-FFF2-40B4-BE49-F238E27FC236}">
                <a16:creationId xmlns:a16="http://schemas.microsoft.com/office/drawing/2014/main" xmlns="" id="{7F97A74B-5D53-4E83-A1E8-28E982BCE6E1}"/>
              </a:ext>
            </a:extLst>
          </p:cNvPr>
          <p:cNvGraphicFramePr>
            <a:graphicFrameLocks/>
          </p:cNvGraphicFramePr>
          <p:nvPr/>
        </p:nvGraphicFramePr>
        <p:xfrm>
          <a:off x="3829050" y="5067300"/>
          <a:ext cx="312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10" imgW="3124200" imgH="812800" progId="Equation.DSMT4">
                  <p:embed/>
                </p:oleObj>
              </mc:Choice>
              <mc:Fallback>
                <p:oleObj name="Equation" r:id="rId10" imgW="3124200" imgH="812800" progId="Equation.DSMT4">
                  <p:embed/>
                  <p:pic>
                    <p:nvPicPr>
                      <p:cNvPr id="35848" name="Object 2050">
                        <a:extLst>
                          <a:ext uri="{FF2B5EF4-FFF2-40B4-BE49-F238E27FC236}">
                            <a16:creationId xmlns:a16="http://schemas.microsoft.com/office/drawing/2014/main" xmlns="" id="{2C03C553-F024-4770-82CD-E51805857EC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5067300"/>
                        <a:ext cx="3124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051">
            <a:extLst>
              <a:ext uri="{FF2B5EF4-FFF2-40B4-BE49-F238E27FC236}">
                <a16:creationId xmlns:a16="http://schemas.microsoft.com/office/drawing/2014/main" xmlns="" id="{88DE67EE-9AAC-4191-AEFC-A959F0EE553F}"/>
              </a:ext>
            </a:extLst>
          </p:cNvPr>
          <p:cNvGraphicFramePr>
            <a:graphicFrameLocks/>
          </p:cNvGraphicFramePr>
          <p:nvPr/>
        </p:nvGraphicFramePr>
        <p:xfrm>
          <a:off x="1304925" y="5049838"/>
          <a:ext cx="2108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12" imgW="2108200" imgH="812800" progId="Equation.DSMT4">
                  <p:embed/>
                </p:oleObj>
              </mc:Choice>
              <mc:Fallback>
                <p:oleObj name="Equation" r:id="rId12" imgW="2108200" imgH="812800" progId="Equation.DSMT4">
                  <p:embed/>
                  <p:pic>
                    <p:nvPicPr>
                      <p:cNvPr id="35849" name="Object 2051">
                        <a:extLst>
                          <a:ext uri="{FF2B5EF4-FFF2-40B4-BE49-F238E27FC236}">
                            <a16:creationId xmlns:a16="http://schemas.microsoft.com/office/drawing/2014/main" xmlns="" id="{6B43F02C-B548-4E1F-8F04-BE4501DF7A3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5049838"/>
                        <a:ext cx="2108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1036">
            <a:extLst>
              <a:ext uri="{FF2B5EF4-FFF2-40B4-BE49-F238E27FC236}">
                <a16:creationId xmlns:a16="http://schemas.microsoft.com/office/drawing/2014/main" xmlns="" id="{E0DB834A-9117-486A-8C15-499F873016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8813" y="57483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Text Box 1037">
            <a:extLst>
              <a:ext uri="{FF2B5EF4-FFF2-40B4-BE49-F238E27FC236}">
                <a16:creationId xmlns:a16="http://schemas.microsoft.com/office/drawing/2014/main" xmlns="" id="{1BF4C6CA-946C-4DEF-94D4-99F149979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313" y="6248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" name="Object 2052">
            <a:extLst>
              <a:ext uri="{FF2B5EF4-FFF2-40B4-BE49-F238E27FC236}">
                <a16:creationId xmlns:a16="http://schemas.microsoft.com/office/drawing/2014/main" xmlns="" id="{6B33BD1A-EC7D-40C3-B734-3A8831E6D432}"/>
              </a:ext>
            </a:extLst>
          </p:cNvPr>
          <p:cNvGraphicFramePr>
            <a:graphicFrameLocks/>
          </p:cNvGraphicFramePr>
          <p:nvPr/>
        </p:nvGraphicFramePr>
        <p:xfrm>
          <a:off x="5130800" y="6072188"/>
          <a:ext cx="965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14" imgW="965200" imgH="444500" progId="Equation.DSMT4">
                  <p:embed/>
                </p:oleObj>
              </mc:Choice>
              <mc:Fallback>
                <p:oleObj name="Equation" r:id="rId14" imgW="965200" imgH="444500" progId="Equation.DSMT4">
                  <p:embed/>
                  <p:pic>
                    <p:nvPicPr>
                      <p:cNvPr id="35852" name="Object 2052">
                        <a:extLst>
                          <a:ext uri="{FF2B5EF4-FFF2-40B4-BE49-F238E27FC236}">
                            <a16:creationId xmlns:a16="http://schemas.microsoft.com/office/drawing/2014/main" xmlns="" id="{748A24B4-E8B5-4C86-8F16-1806F7F34F9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6072188"/>
                        <a:ext cx="965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41">
            <a:extLst>
              <a:ext uri="{FF2B5EF4-FFF2-40B4-BE49-F238E27FC236}">
                <a16:creationId xmlns:a16="http://schemas.microsoft.com/office/drawing/2014/main" xmlns="" id="{50A503C8-2BD8-4BFA-9AE6-383F996A7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48" y="303160"/>
            <a:ext cx="116238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Example: </a:t>
            </a:r>
            <a:r>
              <a:rPr lang="en-US" altLang="zh-TW" sz="2400" dirty="0">
                <a:latin typeface="Arial" panose="020B0604020202020204" pitchFamily="34" charset="0"/>
              </a:rPr>
              <a:t>Find the potential 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inside and outside </a:t>
            </a:r>
            <a:r>
              <a:rPr lang="en-US" altLang="zh-TW" sz="2400" dirty="0">
                <a:latin typeface="Arial" panose="020B0604020202020204" pitchFamily="34" charset="0"/>
              </a:rPr>
              <a:t>a spherical shell of  radius R, which carries a uniform surface charge (the total charge is q).                       </a:t>
            </a:r>
          </a:p>
        </p:txBody>
      </p:sp>
      <p:sp>
        <p:nvSpPr>
          <p:cNvPr id="17" name="文字方塊 19">
            <a:extLst>
              <a:ext uri="{FF2B5EF4-FFF2-40B4-BE49-F238E27FC236}">
                <a16:creationId xmlns:a16="http://schemas.microsoft.com/office/drawing/2014/main" xmlns="" id="{DDD06FE8-1168-4B2D-83CF-2F7DDF6E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593" y="4627856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_</a:t>
            </a:r>
            <a:endParaRPr lang="zh-TW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2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9F2527DE-7DCA-4233-9DF6-B56F87371CE1}"/>
              </a:ext>
            </a:extLst>
          </p:cNvPr>
          <p:cNvGrpSpPr>
            <a:grpSpLocks/>
          </p:cNvGrpSpPr>
          <p:nvPr/>
        </p:nvGrpSpPr>
        <p:grpSpPr bwMode="auto">
          <a:xfrm>
            <a:off x="2517775" y="1523839"/>
            <a:ext cx="5916010" cy="1932348"/>
            <a:chOff x="430" y="613"/>
            <a:chExt cx="2357" cy="541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xmlns="" id="{745BA59F-B396-4067-A63B-8C444489877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30" y="613"/>
            <a:ext cx="2357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3" name="Equation" r:id="rId3" imgW="4292600" imgH="660400" progId="Equation.DSMT4">
                    <p:embed/>
                  </p:oleObj>
                </mc:Choice>
                <mc:Fallback>
                  <p:oleObj name="Equation" r:id="rId3" imgW="4292600" imgH="660400" progId="Equation.DSMT4">
                    <p:embed/>
                    <p:pic>
                      <p:nvPicPr>
                        <p:cNvPr id="37900" name="Object 3">
                          <a:extLst>
                            <a:ext uri="{FF2B5EF4-FFF2-40B4-BE49-F238E27FC236}">
                              <a16:creationId xmlns:a16="http://schemas.microsoft.com/office/drawing/2014/main" xmlns="" id="{19607AC7-F71B-4F50-A3EC-E82823FDE662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" y="613"/>
                          <a:ext cx="2357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xmlns="" id="{260E14F9-B796-47EE-A17C-67906521165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020" y="967"/>
            <a:ext cx="795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4" name="Equation" r:id="rId5" imgW="1447800" imgH="419100" progId="Equation.DSMT4">
                    <p:embed/>
                  </p:oleObj>
                </mc:Choice>
                <mc:Fallback>
                  <p:oleObj name="Equation" r:id="rId5" imgW="1447800" imgH="419100" progId="Equation.DSMT4">
                    <p:embed/>
                    <p:pic>
                      <p:nvPicPr>
                        <p:cNvPr id="37901" name="Object 4">
                          <a:extLst>
                            <a:ext uri="{FF2B5EF4-FFF2-40B4-BE49-F238E27FC236}">
                              <a16:creationId xmlns:a16="http://schemas.microsoft.com/office/drawing/2014/main" xmlns="" id="{A7DFA0E3-E657-439B-8DFB-3E610411C64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967"/>
                          <a:ext cx="795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9A70CD80-37D5-4F1E-B02D-6206F1116A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5" y="83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28BB82A3-5878-4DF5-80C9-66795299A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6666" y="5379009"/>
            <a:ext cx="27406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Laplace’s eq.</a:t>
            </a:r>
          </a:p>
        </p:txBody>
      </p:sp>
      <p:graphicFrame>
        <p:nvGraphicFramePr>
          <p:cNvPr id="8" name="Object 0">
            <a:extLst>
              <a:ext uri="{FF2B5EF4-FFF2-40B4-BE49-F238E27FC236}">
                <a16:creationId xmlns:a16="http://schemas.microsoft.com/office/drawing/2014/main" xmlns="" id="{83BCFC6B-1363-44DD-A339-3C4566C7E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916650"/>
              </p:ext>
            </p:extLst>
          </p:nvPr>
        </p:nvGraphicFramePr>
        <p:xfrm>
          <a:off x="2143125" y="5460385"/>
          <a:ext cx="7493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Equation" r:id="rId7" imgW="748975" imgH="355446" progId="Equation.DSMT4">
                  <p:embed/>
                </p:oleObj>
              </mc:Choice>
              <mc:Fallback>
                <p:oleObj name="Equation" r:id="rId7" imgW="748975" imgH="355446" progId="Equation.DSMT4">
                  <p:embed/>
                  <p:pic>
                    <p:nvPicPr>
                      <p:cNvPr id="37893" name="Object 0">
                        <a:extLst>
                          <a:ext uri="{FF2B5EF4-FFF2-40B4-BE49-F238E27FC236}">
                            <a16:creationId xmlns:a16="http://schemas.microsoft.com/office/drawing/2014/main" xmlns="" id="{DD052713-F01A-481E-A69B-2E1BC60C665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5460385"/>
                        <a:ext cx="7493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B6EAD65E-1258-4A87-B4F7-6D1416AB8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529" y="3944849"/>
            <a:ext cx="2856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Poisson’s Eq.</a:t>
            </a:r>
          </a:p>
        </p:txBody>
      </p:sp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xmlns="" id="{5A641BA9-F4EE-42AA-A391-59B930C1C8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100003"/>
              </p:ext>
            </p:extLst>
          </p:nvPr>
        </p:nvGraphicFramePr>
        <p:xfrm>
          <a:off x="3554489" y="3795508"/>
          <a:ext cx="2068029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9" imgW="1548728" imgH="660113" progId="Equation.DSMT4">
                  <p:embed/>
                </p:oleObj>
              </mc:Choice>
              <mc:Fallback>
                <p:oleObj name="Equation" r:id="rId9" imgW="1548728" imgH="660113" progId="Equation.DSMT4">
                  <p:embed/>
                  <p:pic>
                    <p:nvPicPr>
                      <p:cNvPr id="37895" name="Object 1">
                        <a:extLst>
                          <a:ext uri="{FF2B5EF4-FFF2-40B4-BE49-F238E27FC236}">
                            <a16:creationId xmlns:a16="http://schemas.microsoft.com/office/drawing/2014/main" xmlns="" id="{171AA130-B3B5-4779-A8AD-655B20D5DEA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89" y="3795508"/>
                        <a:ext cx="2068029" cy="955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ED4C1C73-377A-403B-A2BC-0798F9B48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3741937"/>
            <a:ext cx="26685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2924B207-350B-4586-AD6F-A0B25EBC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3437137"/>
            <a:ext cx="2516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xmlns="" id="{8E73258D-3BE4-42FE-9BF9-3AAB9DF7E0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0975" y="4046737"/>
            <a:ext cx="0" cy="685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xmlns="" id="{6489575F-8AAF-4BC5-9183-575F5C66A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821456"/>
              </p:ext>
            </p:extLst>
          </p:nvPr>
        </p:nvGraphicFramePr>
        <p:xfrm>
          <a:off x="3456836" y="5313562"/>
          <a:ext cx="1896400" cy="62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11" imgW="1155700" imgH="419100" progId="Equation.DSMT4">
                  <p:embed/>
                </p:oleObj>
              </mc:Choice>
              <mc:Fallback>
                <p:oleObj name="Equation" r:id="rId11" imgW="1155700" imgH="419100" progId="Equation.DSMT4">
                  <p:embed/>
                  <p:pic>
                    <p:nvPicPr>
                      <p:cNvPr id="37899" name="Object 4">
                        <a:extLst>
                          <a:ext uri="{FF2B5EF4-FFF2-40B4-BE49-F238E27FC236}">
                            <a16:creationId xmlns:a16="http://schemas.microsoft.com/office/drawing/2014/main" xmlns="" id="{CC027B4F-2CF3-4449-A6BC-3C7A6DDC184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836" y="5313562"/>
                        <a:ext cx="1896400" cy="6267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8E723B9-06BD-43FE-ABFC-4CB7F0665B4B}"/>
              </a:ext>
            </a:extLst>
          </p:cNvPr>
          <p:cNvSpPr/>
          <p:nvPr/>
        </p:nvSpPr>
        <p:spPr>
          <a:xfrm>
            <a:off x="165115" y="197389"/>
            <a:ext cx="1166812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Poisson’s Eq. &amp; Laplace’s Eq.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52730" y="5708342"/>
            <a:ext cx="843379" cy="177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33651" y="4264467"/>
            <a:ext cx="843379" cy="177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53595" y="5460385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When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77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ACDSee32\WINZIP\6.BMP">
            <a:extLst>
              <a:ext uri="{FF2B5EF4-FFF2-40B4-BE49-F238E27FC236}">
                <a16:creationId xmlns:a16="http://schemas.microsoft.com/office/drawing/2014/main" xmlns="" id="{26A27510-58B5-450A-9CDB-DA3F072F3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84" y="3048000"/>
            <a:ext cx="24399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xmlns="" id="{95B38A16-3C79-4B88-9601-58507ACD2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950313"/>
              </p:ext>
            </p:extLst>
          </p:nvPr>
        </p:nvGraphicFramePr>
        <p:xfrm>
          <a:off x="4929897" y="4102100"/>
          <a:ext cx="146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Equation" r:id="rId4" imgW="1459866" imgH="571252" progId="Equation.DSMT4">
                  <p:embed/>
                </p:oleObj>
              </mc:Choice>
              <mc:Fallback>
                <p:oleObj name="Equation" r:id="rId4" imgW="1459866" imgH="571252" progId="Equation.DSMT4">
                  <p:embed/>
                  <p:pic>
                    <p:nvPicPr>
                      <p:cNvPr id="38915" name="Object 1">
                        <a:extLst>
                          <a:ext uri="{FF2B5EF4-FFF2-40B4-BE49-F238E27FC236}">
                            <a16:creationId xmlns:a16="http://schemas.microsoft.com/office/drawing/2014/main" xmlns="" id="{6CADDC5D-FC01-40B9-B1AB-0BE24B7E8C6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897" y="4102100"/>
                        <a:ext cx="1460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xmlns="" id="{B924E90A-1B60-4FB8-A077-7FA77FB6C2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761736"/>
              </p:ext>
            </p:extLst>
          </p:nvPr>
        </p:nvGraphicFramePr>
        <p:xfrm>
          <a:off x="4990222" y="573087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Equation" r:id="rId6" imgW="1574800" imgH="571500" progId="Equation.DSMT4">
                  <p:embed/>
                </p:oleObj>
              </mc:Choice>
              <mc:Fallback>
                <p:oleObj name="Equation" r:id="rId6" imgW="1574800" imgH="571500" progId="Equation.DSMT4">
                  <p:embed/>
                  <p:pic>
                    <p:nvPicPr>
                      <p:cNvPr id="38916" name="Object 2">
                        <a:extLst>
                          <a:ext uri="{FF2B5EF4-FFF2-40B4-BE49-F238E27FC236}">
                            <a16:creationId xmlns:a16="http://schemas.microsoft.com/office/drawing/2014/main" xmlns="" id="{24969D4E-4FC2-4C8A-9FA7-964462F1586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0222" y="573087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C55695C7-5971-4F02-AA30-38C5F51BC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959816"/>
              </p:ext>
            </p:extLst>
          </p:nvPr>
        </p:nvGraphicFramePr>
        <p:xfrm>
          <a:off x="1924759" y="5532438"/>
          <a:ext cx="2540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Equation" r:id="rId8" imgW="2540000" imgH="1003300" progId="Equation.DSMT4">
                  <p:embed/>
                </p:oleObj>
              </mc:Choice>
              <mc:Fallback>
                <p:oleObj name="Equation" r:id="rId8" imgW="2540000" imgH="1003300" progId="Equation.DSMT4">
                  <p:embed/>
                  <p:pic>
                    <p:nvPicPr>
                      <p:cNvPr id="38917" name="Object 3">
                        <a:extLst>
                          <a:ext uri="{FF2B5EF4-FFF2-40B4-BE49-F238E27FC236}">
                            <a16:creationId xmlns:a16="http://schemas.microsoft.com/office/drawing/2014/main" xmlns="" id="{56301785-5FFE-4DAC-90E3-D23499C912A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759" y="5532438"/>
                        <a:ext cx="25400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4C5C7D0D-0FCA-48E7-94C5-40888B514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34" y="3400425"/>
            <a:ext cx="4806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</a:rPr>
              <a:t>  Potential for a point charge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F6DF6A32-0EFA-494F-95C5-BEE9A5EB2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34" y="4957763"/>
            <a:ext cx="592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</a:rPr>
              <a:t>  Potential for a collection of charge</a:t>
            </a:r>
          </a:p>
        </p:txBody>
      </p:sp>
      <p:pic>
        <p:nvPicPr>
          <p:cNvPr id="9" name="Picture 10" descr="D:\ACDSee32\WINZIP\7.BMP">
            <a:extLst>
              <a:ext uri="{FF2B5EF4-FFF2-40B4-BE49-F238E27FC236}">
                <a16:creationId xmlns:a16="http://schemas.microsoft.com/office/drawing/2014/main" xmlns="" id="{043A0222-BDB5-4ECE-8B76-C0D3E61A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22" y="4683919"/>
            <a:ext cx="2897187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xmlns="" id="{02F1BF0C-2819-402E-AD83-BE71E02800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704829"/>
              </p:ext>
            </p:extLst>
          </p:nvPr>
        </p:nvGraphicFramePr>
        <p:xfrm>
          <a:off x="1829509" y="1144588"/>
          <a:ext cx="1270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Equation" r:id="rId11" imgW="1269449" imgH="355446" progId="Equation.DSMT4">
                  <p:embed/>
                </p:oleObj>
              </mc:Choice>
              <mc:Fallback>
                <p:oleObj name="Equation" r:id="rId11" imgW="1269449" imgH="355446" progId="Equation.DSMT4">
                  <p:embed/>
                  <p:pic>
                    <p:nvPicPr>
                      <p:cNvPr id="38922" name="Object 4">
                        <a:extLst>
                          <a:ext uri="{FF2B5EF4-FFF2-40B4-BE49-F238E27FC236}">
                            <a16:creationId xmlns:a16="http://schemas.microsoft.com/office/drawing/2014/main" xmlns="" id="{10AB037C-EBC2-42E8-BB1C-81C625281AE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509" y="1144588"/>
                        <a:ext cx="1270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xmlns="" id="{C03657DC-AF55-46E5-866C-8F74E917DD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493935"/>
              </p:ext>
            </p:extLst>
          </p:nvPr>
        </p:nvGraphicFramePr>
        <p:xfrm>
          <a:off x="3909134" y="952500"/>
          <a:ext cx="2476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" name="Equation" r:id="rId13" imgW="2476500" imgH="762000" progId="Equation.DSMT4">
                  <p:embed/>
                </p:oleObj>
              </mc:Choice>
              <mc:Fallback>
                <p:oleObj name="Equation" r:id="rId13" imgW="2476500" imgH="762000" progId="Equation.DSMT4">
                  <p:embed/>
                  <p:pic>
                    <p:nvPicPr>
                      <p:cNvPr id="38923" name="Object 5">
                        <a:extLst>
                          <a:ext uri="{FF2B5EF4-FFF2-40B4-BE49-F238E27FC236}">
                            <a16:creationId xmlns:a16="http://schemas.microsoft.com/office/drawing/2014/main" xmlns="" id="{1024C18C-1D8A-4CF0-90B5-CFCADCC33BB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134" y="952500"/>
                        <a:ext cx="2476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xmlns="" id="{0C72510A-36D9-4251-93C1-295EC4663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247972"/>
              </p:ext>
            </p:extLst>
          </p:nvPr>
        </p:nvGraphicFramePr>
        <p:xfrm>
          <a:off x="7028572" y="1143000"/>
          <a:ext cx="90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Equation" r:id="rId15" imgW="901309" imgH="393529" progId="Equation.DSMT4">
                  <p:embed/>
                </p:oleObj>
              </mc:Choice>
              <mc:Fallback>
                <p:oleObj name="Equation" r:id="rId15" imgW="901309" imgH="393529" progId="Equation.DSMT4">
                  <p:embed/>
                  <p:pic>
                    <p:nvPicPr>
                      <p:cNvPr id="38924" name="Object 6">
                        <a:extLst>
                          <a:ext uri="{FF2B5EF4-FFF2-40B4-BE49-F238E27FC236}">
                            <a16:creationId xmlns:a16="http://schemas.microsoft.com/office/drawing/2014/main" xmlns="" id="{59325682-D0C8-42FD-9DFF-A7BFE2449D8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8572" y="1143000"/>
                        <a:ext cx="901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xmlns="" id="{E3856D00-ED85-4BEE-B762-D4D9FAB57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483386"/>
              </p:ext>
            </p:extLst>
          </p:nvPr>
        </p:nvGraphicFramePr>
        <p:xfrm>
          <a:off x="1805697" y="1812925"/>
          <a:ext cx="58801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" name="Equation" r:id="rId17" imgW="6045200" imgH="1079500" progId="Equation.DSMT4">
                  <p:embed/>
                </p:oleObj>
              </mc:Choice>
              <mc:Fallback>
                <p:oleObj name="Equation" r:id="rId17" imgW="6045200" imgH="1079500" progId="Equation.DSMT4">
                  <p:embed/>
                  <p:pic>
                    <p:nvPicPr>
                      <p:cNvPr id="38925" name="Object 7">
                        <a:extLst>
                          <a:ext uri="{FF2B5EF4-FFF2-40B4-BE49-F238E27FC236}">
                            <a16:creationId xmlns:a16="http://schemas.microsoft.com/office/drawing/2014/main" xmlns="" id="{8405EC9D-72B3-40E2-A95F-27AB6920922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697" y="1812925"/>
                        <a:ext cx="58801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>
            <a:extLst>
              <a:ext uri="{FF2B5EF4-FFF2-40B4-BE49-F238E27FC236}">
                <a16:creationId xmlns:a16="http://schemas.microsoft.com/office/drawing/2014/main" xmlns="" id="{31BA00DD-9E00-4EEA-B8A4-0DAA996629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457353"/>
              </p:ext>
            </p:extLst>
          </p:nvPr>
        </p:nvGraphicFramePr>
        <p:xfrm>
          <a:off x="9759072" y="2057400"/>
          <a:ext cx="517525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方程式" r:id="rId19" imgW="190500" imgH="419100" progId="Equation.3">
                  <p:embed/>
                </p:oleObj>
              </mc:Choice>
              <mc:Fallback>
                <p:oleObj name="方程式" r:id="rId19" imgW="190500" imgH="419100" progId="Equation.3">
                  <p:embed/>
                  <p:pic>
                    <p:nvPicPr>
                      <p:cNvPr id="38926" name="Object 9">
                        <a:extLst>
                          <a:ext uri="{FF2B5EF4-FFF2-40B4-BE49-F238E27FC236}">
                            <a16:creationId xmlns:a16="http://schemas.microsoft.com/office/drawing/2014/main" xmlns="" id="{7ED5D7CE-D9C7-4E88-BF19-80B385498F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9072" y="2057400"/>
                        <a:ext cx="517525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0">
            <a:extLst>
              <a:ext uri="{FF2B5EF4-FFF2-40B4-BE49-F238E27FC236}">
                <a16:creationId xmlns:a16="http://schemas.microsoft.com/office/drawing/2014/main" xmlns="" id="{EDBAB13A-B6E3-4030-8E68-F77C6CA8E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4184" y="32766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Arial" panose="020B0604020202020204" pitchFamily="34" charset="0"/>
              </a:rPr>
              <a:t>R</a:t>
            </a:r>
            <a:r>
              <a:rPr lang="en-US" altLang="zh-TW" sz="240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800">
                <a:solidFill>
                  <a:srgbClr val="3333FF"/>
                </a:solidFill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xmlns="" id="{AC15CD74-4E85-4EEC-950C-2564DE686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5184" y="5562600"/>
            <a:ext cx="62388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>
                <a:latin typeface="Arial" panose="020B0604020202020204" pitchFamily="34" charset="0"/>
              </a:rPr>
              <a:t>R</a:t>
            </a:r>
            <a:r>
              <a:rPr lang="en-US" altLang="zh-TW" sz="2400" baseline="-25000" dirty="0">
                <a:latin typeface="Arial" panose="020B0604020202020204" pitchFamily="34" charset="0"/>
              </a:rPr>
              <a:t>i</a:t>
            </a:r>
            <a:endParaRPr lang="en-US" altLang="zh-TW" sz="2400" dirty="0">
              <a:latin typeface="Arial" panose="020B0604020202020204" pitchFamily="34" charset="0"/>
            </a:endParaRPr>
          </a:p>
        </p:txBody>
      </p:sp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xmlns="" id="{492CBF7B-14D5-4DC2-93FA-9A2E3CA02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611711"/>
              </p:ext>
            </p:extLst>
          </p:nvPr>
        </p:nvGraphicFramePr>
        <p:xfrm>
          <a:off x="1977147" y="3979863"/>
          <a:ext cx="2070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Equation" r:id="rId21" imgW="2070100" imgH="800100" progId="Equation.DSMT4">
                  <p:embed/>
                </p:oleObj>
              </mc:Choice>
              <mc:Fallback>
                <p:oleObj name="Equation" r:id="rId21" imgW="2070100" imgH="800100" progId="Equation.DSMT4">
                  <p:embed/>
                  <p:pic>
                    <p:nvPicPr>
                      <p:cNvPr id="38929" name="Object 10">
                        <a:extLst>
                          <a:ext uri="{FF2B5EF4-FFF2-40B4-BE49-F238E27FC236}">
                            <a16:creationId xmlns:a16="http://schemas.microsoft.com/office/drawing/2014/main" xmlns="" id="{6AEBC578-A769-428A-ACF6-D168CD30302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7147" y="3979863"/>
                        <a:ext cx="2070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94CC4B6-B61E-4556-8425-22AE967497CA}"/>
              </a:ext>
            </a:extLst>
          </p:cNvPr>
          <p:cNvSpPr/>
          <p:nvPr/>
        </p:nvSpPr>
        <p:spPr>
          <a:xfrm>
            <a:off x="165115" y="197389"/>
            <a:ext cx="1166812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Potential of a Localized Charge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98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4121CAEA-33DE-4831-ACCC-45B02B52A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14" y="1227912"/>
            <a:ext cx="9720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latin typeface="Arial" panose="020B0604020202020204" pitchFamily="34" charset="0"/>
              </a:rPr>
              <a:t>for volume charge     for a line charge         for a surface charge          </a:t>
            </a:r>
          </a:p>
        </p:txBody>
      </p:sp>
      <p:graphicFrame>
        <p:nvGraphicFramePr>
          <p:cNvPr id="4" name="Object 0">
            <a:extLst>
              <a:ext uri="{FF2B5EF4-FFF2-40B4-BE49-F238E27FC236}">
                <a16:creationId xmlns:a16="http://schemas.microsoft.com/office/drawing/2014/main" xmlns="" id="{365BE042-77BE-4951-87D4-41BE0B3E5D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437283"/>
              </p:ext>
            </p:extLst>
          </p:nvPr>
        </p:nvGraphicFramePr>
        <p:xfrm>
          <a:off x="967581" y="2468543"/>
          <a:ext cx="25765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Equation" r:id="rId3" imgW="2578100" imgH="800100" progId="Equation.DSMT4">
                  <p:embed/>
                </p:oleObj>
              </mc:Choice>
              <mc:Fallback>
                <p:oleObj name="Equation" r:id="rId3" imgW="2578100" imgH="800100" progId="Equation.DSMT4">
                  <p:embed/>
                  <p:pic>
                    <p:nvPicPr>
                      <p:cNvPr id="39940" name="Object 0">
                        <a:extLst>
                          <a:ext uri="{FF2B5EF4-FFF2-40B4-BE49-F238E27FC236}">
                            <a16:creationId xmlns:a16="http://schemas.microsoft.com/office/drawing/2014/main" xmlns="" id="{E43C8A13-4B7B-45DF-98E5-C5014BF4DFF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581" y="2468543"/>
                        <a:ext cx="257651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xmlns="" id="{93220F5E-BE60-428D-A0CF-E36E7E056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880646"/>
              </p:ext>
            </p:extLst>
          </p:nvPr>
        </p:nvGraphicFramePr>
        <p:xfrm>
          <a:off x="4229893" y="2539981"/>
          <a:ext cx="25622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Equation" r:id="rId5" imgW="2565400" imgH="736600" progId="Equation.DSMT4">
                  <p:embed/>
                </p:oleObj>
              </mc:Choice>
              <mc:Fallback>
                <p:oleObj name="Equation" r:id="rId5" imgW="2565400" imgH="736600" progId="Equation.DSMT4">
                  <p:embed/>
                  <p:pic>
                    <p:nvPicPr>
                      <p:cNvPr id="39941" name="Object 1">
                        <a:extLst>
                          <a:ext uri="{FF2B5EF4-FFF2-40B4-BE49-F238E27FC236}">
                            <a16:creationId xmlns:a16="http://schemas.microsoft.com/office/drawing/2014/main" xmlns="" id="{4F9FA0AC-7353-456B-9B78-7B754D77CDC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893" y="2539981"/>
                        <a:ext cx="25622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xmlns="" id="{A25A06D6-2457-46E3-98C8-D168A241F5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031042"/>
              </p:ext>
            </p:extLst>
          </p:nvPr>
        </p:nvGraphicFramePr>
        <p:xfrm>
          <a:off x="7279481" y="2539981"/>
          <a:ext cx="2578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Equation" r:id="rId7" imgW="2578100" imgH="736600" progId="Equation.DSMT4">
                  <p:embed/>
                </p:oleObj>
              </mc:Choice>
              <mc:Fallback>
                <p:oleObj name="Equation" r:id="rId7" imgW="2578100" imgH="736600" progId="Equation.DSMT4">
                  <p:embed/>
                  <p:pic>
                    <p:nvPicPr>
                      <p:cNvPr id="39942" name="Object 2">
                        <a:extLst>
                          <a:ext uri="{FF2B5EF4-FFF2-40B4-BE49-F238E27FC236}">
                            <a16:creationId xmlns:a16="http://schemas.microsoft.com/office/drawing/2014/main" xmlns="" id="{7E2B6E14-E33C-43A1-AF84-5E11638879C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9481" y="2539981"/>
                        <a:ext cx="25781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xmlns="" id="{D5DBF7F0-662E-42D8-BD61-22E3223C41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632252"/>
              </p:ext>
            </p:extLst>
          </p:nvPr>
        </p:nvGraphicFramePr>
        <p:xfrm>
          <a:off x="1550193" y="1784331"/>
          <a:ext cx="1282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Equation" r:id="rId9" imgW="1282700" imgH="381000" progId="Equation.DSMT4">
                  <p:embed/>
                </p:oleObj>
              </mc:Choice>
              <mc:Fallback>
                <p:oleObj name="Equation" r:id="rId9" imgW="1282700" imgH="381000" progId="Equation.DSMT4">
                  <p:embed/>
                  <p:pic>
                    <p:nvPicPr>
                      <p:cNvPr id="39943" name="Object 5">
                        <a:extLst>
                          <a:ext uri="{FF2B5EF4-FFF2-40B4-BE49-F238E27FC236}">
                            <a16:creationId xmlns:a16="http://schemas.microsoft.com/office/drawing/2014/main" xmlns="" id="{60A2CFAE-6604-42FF-8197-E33449D075E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193" y="1784331"/>
                        <a:ext cx="1282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xmlns="" id="{4C2F6944-71A1-428F-8896-1780996CE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966676"/>
              </p:ext>
            </p:extLst>
          </p:nvPr>
        </p:nvGraphicFramePr>
        <p:xfrm>
          <a:off x="4242593" y="1762106"/>
          <a:ext cx="1257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Equation" r:id="rId11" imgW="1257300" imgH="381000" progId="Equation.DSMT4">
                  <p:embed/>
                </p:oleObj>
              </mc:Choice>
              <mc:Fallback>
                <p:oleObj name="Equation" r:id="rId11" imgW="1257300" imgH="381000" progId="Equation.DSMT4">
                  <p:embed/>
                  <p:pic>
                    <p:nvPicPr>
                      <p:cNvPr id="39944" name="Object 6">
                        <a:extLst>
                          <a:ext uri="{FF2B5EF4-FFF2-40B4-BE49-F238E27FC236}">
                            <a16:creationId xmlns:a16="http://schemas.microsoft.com/office/drawing/2014/main" xmlns="" id="{4ACD804F-A578-4127-A950-4A3E91F8DB4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593" y="1762106"/>
                        <a:ext cx="1257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xmlns="" id="{705103A0-5E08-4183-BAF1-91FBC0ECA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490632"/>
              </p:ext>
            </p:extLst>
          </p:nvPr>
        </p:nvGraphicFramePr>
        <p:xfrm>
          <a:off x="7192168" y="1762106"/>
          <a:ext cx="1308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Equation" r:id="rId13" imgW="1308100" imgH="381000" progId="Equation.DSMT4">
                  <p:embed/>
                </p:oleObj>
              </mc:Choice>
              <mc:Fallback>
                <p:oleObj name="Equation" r:id="rId13" imgW="1308100" imgH="381000" progId="Equation.DSMT4">
                  <p:embed/>
                  <p:pic>
                    <p:nvPicPr>
                      <p:cNvPr id="39945" name="Object 7">
                        <a:extLst>
                          <a:ext uri="{FF2B5EF4-FFF2-40B4-BE49-F238E27FC236}">
                            <a16:creationId xmlns:a16="http://schemas.microsoft.com/office/drawing/2014/main" xmlns="" id="{7FB6E31A-81D2-4D03-A4A4-F81DC640E41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168" y="1762106"/>
                        <a:ext cx="1308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88F227AE-960A-4DA6-A465-49B9B18259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430866"/>
              </p:ext>
            </p:extLst>
          </p:nvPr>
        </p:nvGraphicFramePr>
        <p:xfrm>
          <a:off x="930999" y="5724648"/>
          <a:ext cx="3060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Equation" r:id="rId15" imgW="3060700" imgH="876300" progId="Equation.DSMT4">
                  <p:embed/>
                </p:oleObj>
              </mc:Choice>
              <mc:Fallback>
                <p:oleObj name="Equation" r:id="rId15" imgW="3060700" imgH="876300" progId="Equation.DSMT4">
                  <p:embed/>
                  <p:pic>
                    <p:nvPicPr>
                      <p:cNvPr id="39946" name="Object 9">
                        <a:extLst>
                          <a:ext uri="{FF2B5EF4-FFF2-40B4-BE49-F238E27FC236}">
                            <a16:creationId xmlns:a16="http://schemas.microsoft.com/office/drawing/2014/main" xmlns="" id="{760756B5-0C9F-43AA-B85C-9F8585EDFD9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99" y="5724648"/>
                        <a:ext cx="3060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8DD04B61-DB82-46D0-B5FB-120A154AD6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538015"/>
              </p:ext>
            </p:extLst>
          </p:nvPr>
        </p:nvGraphicFramePr>
        <p:xfrm>
          <a:off x="4152036" y="5797673"/>
          <a:ext cx="29575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Equation" r:id="rId17" imgW="2959100" imgH="774700" progId="Equation.DSMT4">
                  <p:embed/>
                </p:oleObj>
              </mc:Choice>
              <mc:Fallback>
                <p:oleObj name="Equation" r:id="rId17" imgW="2959100" imgH="774700" progId="Equation.DSMT4">
                  <p:embed/>
                  <p:pic>
                    <p:nvPicPr>
                      <p:cNvPr id="39947" name="Object 10">
                        <a:extLst>
                          <a:ext uri="{FF2B5EF4-FFF2-40B4-BE49-F238E27FC236}">
                            <a16:creationId xmlns:a16="http://schemas.microsoft.com/office/drawing/2014/main" xmlns="" id="{9E59E760-2B43-4AAA-AF21-2756FCC163A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036" y="5797673"/>
                        <a:ext cx="295751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EC68D9E7-3796-4EC8-9E5C-F3D6880999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186067"/>
              </p:ext>
            </p:extLst>
          </p:nvPr>
        </p:nvGraphicFramePr>
        <p:xfrm>
          <a:off x="7265124" y="5800848"/>
          <a:ext cx="31083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Equation" r:id="rId19" imgW="3111500" imgH="749300" progId="Equation.DSMT4">
                  <p:embed/>
                </p:oleObj>
              </mc:Choice>
              <mc:Fallback>
                <p:oleObj name="Equation" r:id="rId19" imgW="3111500" imgH="749300" progId="Equation.DSMT4">
                  <p:embed/>
                  <p:pic>
                    <p:nvPicPr>
                      <p:cNvPr id="39948" name="Object 11">
                        <a:extLst>
                          <a:ext uri="{FF2B5EF4-FFF2-40B4-BE49-F238E27FC236}">
                            <a16:creationId xmlns:a16="http://schemas.microsoft.com/office/drawing/2014/main" xmlns="" id="{D89A158F-8AF5-451F-9DAD-D3874AF5E4D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124" y="5800848"/>
                        <a:ext cx="31083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9E072C67-ACD9-4F73-A8B9-67B6F5980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15" y="4002139"/>
            <a:ext cx="5739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Corresponding electric field </a:t>
            </a: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xmlns="" id="{1F818EB9-F529-411A-A954-AFC30926774B}"/>
              </a:ext>
            </a:extLst>
          </p:cNvPr>
          <p:cNvGrpSpPr>
            <a:grpSpLocks/>
          </p:cNvGrpSpPr>
          <p:nvPr/>
        </p:nvGrpSpPr>
        <p:grpSpPr bwMode="auto">
          <a:xfrm>
            <a:off x="6495186" y="4759448"/>
            <a:ext cx="2493963" cy="812800"/>
            <a:chOff x="5873750" y="4687888"/>
            <a:chExt cx="2493963" cy="812800"/>
          </a:xfrm>
        </p:grpSpPr>
        <p:graphicFrame>
          <p:nvGraphicFramePr>
            <p:cNvPr id="15" name="Object 12">
              <a:extLst>
                <a:ext uri="{FF2B5EF4-FFF2-40B4-BE49-F238E27FC236}">
                  <a16:creationId xmlns:a16="http://schemas.microsoft.com/office/drawing/2014/main" xmlns="" id="{44368853-A7D0-4AEC-A892-9BD716B53EF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273800" y="4687888"/>
            <a:ext cx="15367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5" name="Equation" r:id="rId21" imgW="1536700" imgH="812800" progId="Equation.DSMT4">
                    <p:embed/>
                  </p:oleObj>
                </mc:Choice>
                <mc:Fallback>
                  <p:oleObj name="Equation" r:id="rId21" imgW="1536700" imgH="812800" progId="Equation.DSMT4">
                    <p:embed/>
                    <p:pic>
                      <p:nvPicPr>
                        <p:cNvPr id="39952" name="Object 12">
                          <a:extLst>
                            <a:ext uri="{FF2B5EF4-FFF2-40B4-BE49-F238E27FC236}">
                              <a16:creationId xmlns:a16="http://schemas.microsoft.com/office/drawing/2014/main" xmlns="" id="{FF557AE1-DE66-443E-B228-5975F01AEFFE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3800" y="4687888"/>
                          <a:ext cx="1536700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xmlns="" id="{9C8FA0B3-C948-47CC-95BE-F1E61EDC5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3750" y="4802188"/>
              <a:ext cx="268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panose="020B0604020202020204" pitchFamily="34" charset="0"/>
                </a:rPr>
                <a:t>[</a:t>
              </a:r>
            </a:p>
          </p:txBody>
        </p:sp>
        <p:sp>
          <p:nvSpPr>
            <p:cNvPr id="17" name="Text Box 19">
              <a:extLst>
                <a:ext uri="{FF2B5EF4-FFF2-40B4-BE49-F238E27FC236}">
                  <a16:creationId xmlns:a16="http://schemas.microsoft.com/office/drawing/2014/main" xmlns="" id="{6DAD2614-3F09-4120-B3B6-41FD44F61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9425" y="4802188"/>
              <a:ext cx="268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panose="020B0604020202020204" pitchFamily="34" charset="0"/>
                </a:rPr>
                <a:t>]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D88C58A-8826-489A-A787-9AE0C9BAE666}"/>
              </a:ext>
            </a:extLst>
          </p:cNvPr>
          <p:cNvSpPr/>
          <p:nvPr/>
        </p:nvSpPr>
        <p:spPr>
          <a:xfrm>
            <a:off x="165115" y="197389"/>
            <a:ext cx="1166812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 of a continuous distribution</a:t>
            </a:r>
          </a:p>
        </p:txBody>
      </p:sp>
    </p:spTree>
    <p:extLst>
      <p:ext uri="{BB962C8B-B14F-4D97-AF65-F5344CB8AC3E}">
        <p14:creationId xmlns:p14="http://schemas.microsoft.com/office/powerpoint/2010/main" val="1054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CDSee32\EM\2.33.TIF">
            <a:extLst>
              <a:ext uri="{FF2B5EF4-FFF2-40B4-BE49-F238E27FC236}">
                <a16:creationId xmlns:a16="http://schemas.microsoft.com/office/drawing/2014/main" xmlns="" id="{1A9A644A-DF3A-42FA-B043-8992D8D63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0"/>
          <a:stretch/>
        </p:blipFill>
        <p:spPr bwMode="auto">
          <a:xfrm>
            <a:off x="8159365" y="1205853"/>
            <a:ext cx="3159125" cy="260414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072CBEF4-0489-485F-AE37-724B33074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72245"/>
            <a:ext cx="11839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Example:</a:t>
            </a:r>
            <a:r>
              <a:rPr lang="en-US" altLang="zh-TW" sz="2400" dirty="0">
                <a:latin typeface="Arial" panose="020B0604020202020204" pitchFamily="34" charset="0"/>
              </a:rPr>
              <a:t> Find the potential of a uniformly charged spherical shell of radius </a:t>
            </a:r>
            <a:r>
              <a:rPr lang="en-US" altLang="zh-TW" sz="2400" i="1" dirty="0">
                <a:latin typeface="Arial" panose="020B0604020202020204" pitchFamily="34" charset="0"/>
              </a:rPr>
              <a:t>R.</a:t>
            </a:r>
            <a:r>
              <a:rPr lang="en-US" altLang="zh-TW" sz="2400" dirty="0">
                <a:latin typeface="Arial" panose="020B0604020202020204" pitchFamily="34" charset="0"/>
              </a:rPr>
              <a:t> </a:t>
            </a:r>
            <a:endParaRPr lang="en-US" altLang="zh-TW" sz="2800" dirty="0">
              <a:latin typeface="Arial" panose="020B0604020202020204" pitchFamily="34" charset="0"/>
            </a:endParaRPr>
          </a:p>
        </p:txBody>
      </p:sp>
      <p:graphicFrame>
        <p:nvGraphicFramePr>
          <p:cNvPr id="5" name="Object 0">
            <a:extLst>
              <a:ext uri="{FF2B5EF4-FFF2-40B4-BE49-F238E27FC236}">
                <a16:creationId xmlns:a16="http://schemas.microsoft.com/office/drawing/2014/main" xmlns="" id="{149A662A-7B0D-4617-B3CA-3B597BA84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864660"/>
              </p:ext>
            </p:extLst>
          </p:nvPr>
        </p:nvGraphicFramePr>
        <p:xfrm>
          <a:off x="2103654" y="933129"/>
          <a:ext cx="2616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4" imgW="2616200" imgH="812800" progId="Equation.DSMT4">
                  <p:embed/>
                </p:oleObj>
              </mc:Choice>
              <mc:Fallback>
                <p:oleObj name="Equation" r:id="rId4" imgW="2616200" imgH="812800" progId="Equation.DSMT4">
                  <p:embed/>
                  <p:pic>
                    <p:nvPicPr>
                      <p:cNvPr id="40965" name="Object 0">
                        <a:extLst>
                          <a:ext uri="{FF2B5EF4-FFF2-40B4-BE49-F238E27FC236}">
                            <a16:creationId xmlns:a16="http://schemas.microsoft.com/office/drawing/2014/main" xmlns="" id="{E01AF188-4595-4CF3-9A96-25A2D9D97A8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654" y="933129"/>
                        <a:ext cx="2616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A66D4F81-0A74-44E4-8EBF-CE3C5285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8100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xmlns="" id="{B6B04678-FB46-4C40-A5A3-6F0BC388B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76053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2C2CCF5E-56CE-4B24-87D7-9BCB16F91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291" y="1515096"/>
            <a:ext cx="38187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solidFill>
                  <a:srgbClr val="3333FF"/>
                </a:solidFill>
                <a:latin typeface="Arial" panose="020B0604020202020204" pitchFamily="34" charset="0"/>
              </a:rPr>
              <a:t>r</a:t>
            </a:r>
            <a:endParaRPr lang="en-US" altLang="zh-TW" sz="2800" i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xmlns="" id="{09A5D607-F5DF-4ADD-82C0-243A13ABD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402937"/>
              </p:ext>
            </p:extLst>
          </p:nvPr>
        </p:nvGraphicFramePr>
        <p:xfrm>
          <a:off x="5180228" y="1127125"/>
          <a:ext cx="30464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6" imgW="3048000" imgH="393700" progId="Equation.DSMT4">
                  <p:embed/>
                </p:oleObj>
              </mc:Choice>
              <mc:Fallback>
                <p:oleObj name="Equation" r:id="rId6" imgW="3048000" imgH="393700" progId="Equation.DSMT4">
                  <p:embed/>
                  <p:pic>
                    <p:nvPicPr>
                      <p:cNvPr id="40969" name="Object 1">
                        <a:extLst>
                          <a:ext uri="{FF2B5EF4-FFF2-40B4-BE49-F238E27FC236}">
                            <a16:creationId xmlns:a16="http://schemas.microsoft.com/office/drawing/2014/main" xmlns="" id="{75275B9C-6626-4188-B531-FE867A51DD1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228" y="1127125"/>
                        <a:ext cx="30464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xmlns="" id="{5454BF66-0908-4939-836E-D94652B66A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588858"/>
              </p:ext>
            </p:extLst>
          </p:nvPr>
        </p:nvGraphicFramePr>
        <p:xfrm>
          <a:off x="1727416" y="1824657"/>
          <a:ext cx="6499225" cy="46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8" imgW="6502400" imgH="4673600" progId="Equation.DSMT4">
                  <p:embed/>
                </p:oleObj>
              </mc:Choice>
              <mc:Fallback>
                <p:oleObj name="Equation" r:id="rId8" imgW="6502400" imgH="4673600" progId="Equation.DSMT4">
                  <p:embed/>
                  <p:pic>
                    <p:nvPicPr>
                      <p:cNvPr id="40970" name="Object 2">
                        <a:extLst>
                          <a:ext uri="{FF2B5EF4-FFF2-40B4-BE49-F238E27FC236}">
                            <a16:creationId xmlns:a16="http://schemas.microsoft.com/office/drawing/2014/main" xmlns="" id="{521FE6A4-3A06-4251-82FE-D7576B377BE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416" y="1824657"/>
                        <a:ext cx="6499225" cy="467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E536D68E-5549-4EA5-B198-1D387E145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897622"/>
            <a:ext cx="1959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27308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>
            <a:extLst>
              <a:ext uri="{FF2B5EF4-FFF2-40B4-BE49-F238E27FC236}">
                <a16:creationId xmlns:a16="http://schemas.microsoft.com/office/drawing/2014/main" xmlns="" id="{5FBF11A4-2AC8-401D-9CCE-965625553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338339"/>
              </p:ext>
            </p:extLst>
          </p:nvPr>
        </p:nvGraphicFramePr>
        <p:xfrm>
          <a:off x="1243367" y="2047781"/>
          <a:ext cx="9705266" cy="261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3" imgW="7175500" imgH="1943100" progId="Equation.DSMT4">
                  <p:embed/>
                </p:oleObj>
              </mc:Choice>
              <mc:Fallback>
                <p:oleObj name="Equation" r:id="rId3" imgW="7175500" imgH="1943100" progId="Equation.DSMT4">
                  <p:embed/>
                  <p:pic>
                    <p:nvPicPr>
                      <p:cNvPr id="41986" name="Object 0">
                        <a:extLst>
                          <a:ext uri="{FF2B5EF4-FFF2-40B4-BE49-F238E27FC236}">
                            <a16:creationId xmlns:a16="http://schemas.microsoft.com/office/drawing/2014/main" xmlns="" id="{299D3F90-FC0D-4166-824D-C34B39EFDFE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367" y="2047781"/>
                        <a:ext cx="9705266" cy="261299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63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096" y="1312763"/>
            <a:ext cx="11668125" cy="11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5000"/>
              </a:lnSpc>
              <a:buFont typeface="+mj-lt"/>
              <a:buAutoNum type="arabicPeriod" startAt="3"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Laplace’s and Poisson Equations</a:t>
            </a:r>
          </a:p>
        </p:txBody>
      </p:sp>
    </p:spTree>
    <p:extLst>
      <p:ext uri="{BB962C8B-B14F-4D97-AF65-F5344CB8AC3E}">
        <p14:creationId xmlns:p14="http://schemas.microsoft.com/office/powerpoint/2010/main" val="30043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:\ACDSee32\WINZIP\2.35.jpg">
            <a:extLst>
              <a:ext uri="{FF2B5EF4-FFF2-40B4-BE49-F238E27FC236}">
                <a16:creationId xmlns:a16="http://schemas.microsoft.com/office/drawing/2014/main" xmlns="" id="{E4D48C17-9C08-4586-BCD3-0D3C3742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627063"/>
            <a:ext cx="598487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FEB312EB-210D-4E83-A973-F6C92824C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838200"/>
            <a:ext cx="329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Electrostatic problem 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xmlns="" id="{8321C299-254A-423D-BD1E-F27F30955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0188" y="1981200"/>
            <a:ext cx="838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5EF9E7EC-2029-441D-8677-0044A374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5684838"/>
            <a:ext cx="115601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The above equations are differential or integral. For a unique solution, we need boundary conditions. (</a:t>
            </a:r>
            <a:r>
              <a:rPr lang="en-US" altLang="zh-TW" sz="2400" dirty="0" err="1">
                <a:latin typeface="Arial" panose="020B0604020202020204" pitchFamily="34" charset="0"/>
              </a:rPr>
              <a:t>e.q</a:t>
            </a:r>
            <a:r>
              <a:rPr lang="en-US" altLang="zh-TW" sz="2400" dirty="0">
                <a:latin typeface="Arial" panose="020B0604020202020204" pitchFamily="34" charset="0"/>
              </a:rPr>
              <a:t>. , V(</a:t>
            </a:r>
            <a:r>
              <a:rPr lang="en-US" altLang="zh-TW" sz="2400" dirty="0">
                <a:latin typeface="Arial" panose="020B0604020202020204" pitchFamily="34" charset="0"/>
                <a:sym typeface="Symbol" panose="05050102010706020507" pitchFamily="18" charset="2"/>
              </a:rPr>
              <a:t></a:t>
            </a:r>
            <a:r>
              <a:rPr lang="en-US" altLang="zh-TW" sz="2400" dirty="0">
                <a:latin typeface="Arial" panose="020B0604020202020204" pitchFamily="34" charset="0"/>
              </a:rPr>
              <a:t>)=0), (boundary value problem: </a:t>
            </a:r>
            <a:r>
              <a:rPr lang="en-US" altLang="zh-TW" sz="2400" i="1" dirty="0">
                <a:latin typeface="Arial" panose="020B0604020202020204" pitchFamily="34" charset="0"/>
              </a:rPr>
              <a:t>initial value problem</a:t>
            </a:r>
            <a:r>
              <a:rPr lang="en-US" altLang="zh-TW" sz="2400" dirty="0">
                <a:latin typeface="Arial" panose="020B0604020202020204" pitchFamily="34" charset="0"/>
              </a:rPr>
              <a:t>.)</a:t>
            </a:r>
            <a:r>
              <a:rPr lang="en-US" altLang="zh-TW" sz="2400" dirty="0">
                <a:solidFill>
                  <a:srgbClr val="3333FF"/>
                </a:solidFill>
                <a:latin typeface="Arial" panose="020B0604020202020204" pitchFamily="34" charset="0"/>
              </a:rPr>
              <a:t>    </a:t>
            </a:r>
            <a:endParaRPr lang="en-US" altLang="zh-TW" sz="24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AD8174-4834-4187-9EDF-F32304C0DCC7}"/>
              </a:ext>
            </a:extLst>
          </p:cNvPr>
          <p:cNvGrpSpPr>
            <a:grpSpLocks/>
          </p:cNvGrpSpPr>
          <p:nvPr/>
        </p:nvGrpSpPr>
        <p:grpSpPr bwMode="auto">
          <a:xfrm>
            <a:off x="6969125" y="914400"/>
            <a:ext cx="2936875" cy="1455738"/>
            <a:chOff x="3600" y="480"/>
            <a:chExt cx="1546" cy="932"/>
          </a:xfrm>
        </p:grpSpPr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xmlns="" id="{CD54B4DF-C68C-4FF0-903A-3AAA26C20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480"/>
              <a:ext cx="192" cy="576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zh-TW" sz="14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xmlns="" id="{A09B30F2-8C92-430B-8BF0-F00803C6D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576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8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xmlns="" id="{AFB0C372-077A-4BD6-8B0E-1149F5C7D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505"/>
              <a:ext cx="1412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>
                  <a:latin typeface="Arial" panose="020B0604020202020204" pitchFamily="34" charset="0"/>
                </a:rPr>
                <a:t>Superposition</a:t>
              </a:r>
            </a:p>
            <a:p>
              <a:pPr eaLnBrk="1" hangingPunct="1">
                <a:spcBef>
                  <a:spcPct val="0"/>
                </a:spcBef>
              </a:pPr>
              <a:endParaRPr lang="en-US" altLang="zh-TW" sz="2400" b="1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US" altLang="zh-TW" sz="2400">
                  <a:latin typeface="Arial" panose="020B0604020202020204" pitchFamily="34" charset="0"/>
                </a:rPr>
                <a:t>Coulomb law </a:t>
              </a:r>
            </a:p>
            <a:p>
              <a:pPr eaLnBrk="1" hangingPunct="1">
                <a:spcBef>
                  <a:spcPct val="0"/>
                </a:spcBef>
              </a:pPr>
              <a:endParaRPr lang="en-US" altLang="zh-TW" sz="1400">
                <a:latin typeface="Arial" panose="020B0604020202020204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8FE2B5F-E08F-4A5B-AF04-2D7A9A3F7FEC}"/>
              </a:ext>
            </a:extLst>
          </p:cNvPr>
          <p:cNvSpPr/>
          <p:nvPr/>
        </p:nvSpPr>
        <p:spPr>
          <a:xfrm>
            <a:off x="165115" y="197389"/>
            <a:ext cx="1166812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Electrostatic Boundary Condition</a:t>
            </a:r>
          </a:p>
        </p:txBody>
      </p:sp>
    </p:spTree>
    <p:extLst>
      <p:ext uri="{BB962C8B-B14F-4D97-AF65-F5344CB8AC3E}">
        <p14:creationId xmlns:p14="http://schemas.microsoft.com/office/powerpoint/2010/main" val="36471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393356D-56B7-45F7-B530-35228B5CA939}"/>
              </a:ext>
            </a:extLst>
          </p:cNvPr>
          <p:cNvSpPr/>
          <p:nvPr/>
        </p:nvSpPr>
        <p:spPr>
          <a:xfrm>
            <a:off x="462222" y="820784"/>
            <a:ext cx="788618" cy="61070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74F4CD9-5ADC-414B-8573-ECD42CEA0CB5}"/>
              </a:ext>
            </a:extLst>
          </p:cNvPr>
          <p:cNvSpPr/>
          <p:nvPr/>
        </p:nvSpPr>
        <p:spPr>
          <a:xfrm>
            <a:off x="430866" y="3654191"/>
            <a:ext cx="788618" cy="61070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6" name="Object 0">
            <a:extLst>
              <a:ext uri="{FF2B5EF4-FFF2-40B4-BE49-F238E27FC236}">
                <a16:creationId xmlns:a16="http://schemas.microsoft.com/office/drawing/2014/main" xmlns="" id="{42A3D936-AE4F-47D6-8559-C296C96D882C}"/>
              </a:ext>
            </a:extLst>
          </p:cNvPr>
          <p:cNvGraphicFramePr>
            <a:graphicFrameLocks/>
          </p:cNvGraphicFramePr>
          <p:nvPr/>
        </p:nvGraphicFramePr>
        <p:xfrm>
          <a:off x="5024438" y="1455738"/>
          <a:ext cx="3276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Equation" r:id="rId3" imgW="3276600" imgH="939800" progId="Equation.DSMT4">
                  <p:embed/>
                </p:oleObj>
              </mc:Choice>
              <mc:Fallback>
                <p:oleObj name="Equation" r:id="rId3" imgW="3276600" imgH="939800" progId="Equation.DSMT4">
                  <p:embed/>
                  <p:pic>
                    <p:nvPicPr>
                      <p:cNvPr id="44036" name="Object 0">
                        <a:extLst>
                          <a:ext uri="{FF2B5EF4-FFF2-40B4-BE49-F238E27FC236}">
                            <a16:creationId xmlns:a16="http://schemas.microsoft.com/office/drawing/2014/main" xmlns="" id="{F9D6E2D7-850E-4769-AAB2-7F4805E413A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1455738"/>
                        <a:ext cx="3276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xmlns="" id="{762481D3-054C-426D-8A93-EF8D2C9F9CB9}"/>
              </a:ext>
            </a:extLst>
          </p:cNvPr>
          <p:cNvGraphicFramePr>
            <a:graphicFrameLocks/>
          </p:cNvGraphicFramePr>
          <p:nvPr/>
        </p:nvGraphicFramePr>
        <p:xfrm>
          <a:off x="5853113" y="2324100"/>
          <a:ext cx="327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Equation" r:id="rId5" imgW="3276600" imgH="457200" progId="Equation.DSMT4">
                  <p:embed/>
                </p:oleObj>
              </mc:Choice>
              <mc:Fallback>
                <p:oleObj name="Equation" r:id="rId5" imgW="3276600" imgH="457200" progId="Equation.DSMT4">
                  <p:embed/>
                  <p:pic>
                    <p:nvPicPr>
                      <p:cNvPr id="44037" name="Object 1">
                        <a:extLst>
                          <a:ext uri="{FF2B5EF4-FFF2-40B4-BE49-F238E27FC236}">
                            <a16:creationId xmlns:a16="http://schemas.microsoft.com/office/drawing/2014/main" xmlns="" id="{C274986A-3651-41C8-AB4E-3CAF9F70950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2324100"/>
                        <a:ext cx="3276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xmlns="" id="{D72CCF6A-5874-4D86-8F78-F1A14AE83CED}"/>
              </a:ext>
            </a:extLst>
          </p:cNvPr>
          <p:cNvGraphicFramePr>
            <a:graphicFrameLocks/>
          </p:cNvGraphicFramePr>
          <p:nvPr/>
        </p:nvGraphicFramePr>
        <p:xfrm>
          <a:off x="5243513" y="2979738"/>
          <a:ext cx="3149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Equation" r:id="rId7" imgW="3149600" imgH="736600" progId="Equation.DSMT4">
                  <p:embed/>
                </p:oleObj>
              </mc:Choice>
              <mc:Fallback>
                <p:oleObj name="Equation" r:id="rId7" imgW="3149600" imgH="736600" progId="Equation.DSMT4">
                  <p:embed/>
                  <p:pic>
                    <p:nvPicPr>
                      <p:cNvPr id="44038" name="Object 2">
                        <a:extLst>
                          <a:ext uri="{FF2B5EF4-FFF2-40B4-BE49-F238E27FC236}">
                            <a16:creationId xmlns:a16="http://schemas.microsoft.com/office/drawing/2014/main" xmlns="" id="{7C4B40B6-FAE1-49B8-A971-FC7B73B66E0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513" y="2979738"/>
                        <a:ext cx="31496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>
            <a:extLst>
              <a:ext uri="{FF2B5EF4-FFF2-40B4-BE49-F238E27FC236}">
                <a16:creationId xmlns:a16="http://schemas.microsoft.com/office/drawing/2014/main" xmlns="" id="{61E204AD-C818-4B2D-8FFF-1BF944B49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5" y="20193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3333FF"/>
                </a:solidFill>
                <a:latin typeface="Arial" panose="020B0604020202020204" pitchFamily="34" charset="0"/>
              </a:rPr>
              <a:t>=</a:t>
            </a:r>
            <a:endParaRPr lang="en-US" altLang="zh-TW" sz="24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xmlns="" id="{2DBD8B7F-F1BC-402A-9113-2C4C6EC376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890809"/>
              </p:ext>
            </p:extLst>
          </p:nvPr>
        </p:nvGraphicFramePr>
        <p:xfrm>
          <a:off x="637711" y="984670"/>
          <a:ext cx="2809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方程式" r:id="rId9" imgW="152268" imgH="164957" progId="Equation.3">
                  <p:embed/>
                </p:oleObj>
              </mc:Choice>
              <mc:Fallback>
                <p:oleObj name="方程式" r:id="rId9" imgW="152268" imgH="164957" progId="Equation.3">
                  <p:embed/>
                  <p:pic>
                    <p:nvPicPr>
                      <p:cNvPr id="44040" name="Object 3">
                        <a:extLst>
                          <a:ext uri="{FF2B5EF4-FFF2-40B4-BE49-F238E27FC236}">
                            <a16:creationId xmlns:a16="http://schemas.microsoft.com/office/drawing/2014/main" xmlns="" id="{E1A9A549-395E-4C0B-B909-BEE0B47FC1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11" y="984670"/>
                        <a:ext cx="2809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DE571ABF-0092-4B51-A63B-30A80E97A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00463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28CB57FE-E3A4-49C9-9564-1AD37E4EE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57600"/>
            <a:ext cx="587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  <a:ea typeface="細明體" panose="020B0604030504040204" pitchFamily="49" charset="-120"/>
              </a:rPr>
              <a:t>∥</a:t>
            </a:r>
            <a:r>
              <a:rPr lang="en-US" altLang="zh-TW" sz="2800">
                <a:latin typeface="Arial" panose="020B0604020202020204" pitchFamily="34" charset="0"/>
                <a:ea typeface="細明體" panose="020B0604030504040204" pitchFamily="49" charset="-120"/>
              </a:rPr>
              <a:t>:</a:t>
            </a:r>
            <a:endParaRPr lang="en-US" altLang="zh-TW" sz="24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xmlns="" id="{B890799D-1546-4F24-90D7-8E4BEEF71D23}"/>
              </a:ext>
            </a:extLst>
          </p:cNvPr>
          <p:cNvGraphicFramePr>
            <a:graphicFrameLocks/>
          </p:cNvGraphicFramePr>
          <p:nvPr/>
        </p:nvGraphicFramePr>
        <p:xfrm>
          <a:off x="5297488" y="4262438"/>
          <a:ext cx="1524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Equation" r:id="rId11" imgW="1523339" imgH="545863" progId="Equation.DSMT4">
                  <p:embed/>
                </p:oleObj>
              </mc:Choice>
              <mc:Fallback>
                <p:oleObj name="Equation" r:id="rId11" imgW="1523339" imgH="545863" progId="Equation.DSMT4">
                  <p:embed/>
                  <p:pic>
                    <p:nvPicPr>
                      <p:cNvPr id="44043" name="Object 4">
                        <a:extLst>
                          <a:ext uri="{FF2B5EF4-FFF2-40B4-BE49-F238E27FC236}">
                            <a16:creationId xmlns:a16="http://schemas.microsoft.com/office/drawing/2014/main" xmlns="" id="{41D79EE2-6FC7-4A50-9137-79E6DAEE464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4262438"/>
                        <a:ext cx="1524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xmlns="" id="{FB7116F7-7D5A-49A0-8057-EC2E0116AC79}"/>
              </a:ext>
            </a:extLst>
          </p:cNvPr>
          <p:cNvGraphicFramePr>
            <a:graphicFrameLocks/>
          </p:cNvGraphicFramePr>
          <p:nvPr/>
        </p:nvGraphicFramePr>
        <p:xfrm>
          <a:off x="7307263" y="4316413"/>
          <a:ext cx="1765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Equation" r:id="rId13" imgW="1765300" imgH="520700" progId="Equation.DSMT4">
                  <p:embed/>
                </p:oleObj>
              </mc:Choice>
              <mc:Fallback>
                <p:oleObj name="Equation" r:id="rId13" imgW="1765300" imgH="520700" progId="Equation.DSMT4">
                  <p:embed/>
                  <p:pic>
                    <p:nvPicPr>
                      <p:cNvPr id="44044" name="Object 5">
                        <a:extLst>
                          <a:ext uri="{FF2B5EF4-FFF2-40B4-BE49-F238E27FC236}">
                            <a16:creationId xmlns:a16="http://schemas.microsoft.com/office/drawing/2014/main" xmlns="" id="{A7229A59-AA27-476D-9780-1B3456C9717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4316413"/>
                        <a:ext cx="1765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BB07EF47-040B-495C-A96E-E3AAAC2CD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38" y="4983163"/>
            <a:ext cx="3236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i="1" dirty="0">
                <a:solidFill>
                  <a:schemeClr val="tx1"/>
                </a:solidFill>
                <a:latin typeface="+mj-lt"/>
                <a:ea typeface="新細明體" charset="-120"/>
              </a:rPr>
              <a:t>E</a:t>
            </a:r>
            <a:r>
              <a:rPr lang="en-US" altLang="zh-TW" baseline="-25000" dirty="0">
                <a:solidFill>
                  <a:schemeClr val="tx1"/>
                </a:solidFill>
                <a:latin typeface="+mj-lt"/>
                <a:ea typeface="細明體" pitchFamily="49" charset="-120"/>
              </a:rPr>
              <a:t>‖ </a:t>
            </a:r>
            <a:r>
              <a:rPr lang="en-US" altLang="zh-TW" i="1" baseline="-25000" dirty="0">
                <a:solidFill>
                  <a:schemeClr val="tx1"/>
                </a:solidFill>
                <a:latin typeface="+mj-lt"/>
                <a:ea typeface="新細明體" charset="-120"/>
              </a:rPr>
              <a:t>above</a:t>
            </a:r>
            <a:r>
              <a:rPr lang="en-US" altLang="zh-TW" dirty="0">
                <a:solidFill>
                  <a:schemeClr val="tx1"/>
                </a:solidFill>
                <a:latin typeface="+mj-lt"/>
                <a:ea typeface="新細明體" charset="-120"/>
              </a:rPr>
              <a:t>=</a:t>
            </a:r>
            <a:r>
              <a:rPr lang="en-US" altLang="zh-TW" baseline="-25000" dirty="0">
                <a:solidFill>
                  <a:schemeClr val="tx1"/>
                </a:solidFill>
                <a:latin typeface="+mj-lt"/>
                <a:ea typeface="新細明體" charset="-120"/>
              </a:rPr>
              <a:t> </a:t>
            </a:r>
            <a:r>
              <a:rPr lang="en-US" altLang="zh-TW" i="1" dirty="0">
                <a:solidFill>
                  <a:schemeClr val="tx1"/>
                </a:solidFill>
                <a:latin typeface="+mj-lt"/>
                <a:ea typeface="新細明體" charset="-120"/>
              </a:rPr>
              <a:t>E</a:t>
            </a:r>
            <a:r>
              <a:rPr lang="en-US" altLang="zh-TW" baseline="-25000" dirty="0">
                <a:solidFill>
                  <a:schemeClr val="tx1"/>
                </a:solidFill>
                <a:latin typeface="+mj-lt"/>
                <a:ea typeface="細明體" pitchFamily="49" charset="-120"/>
              </a:rPr>
              <a:t>‖ </a:t>
            </a:r>
            <a:r>
              <a:rPr lang="en-US" altLang="zh-TW" i="1" baseline="-25000" dirty="0">
                <a:solidFill>
                  <a:schemeClr val="tx1"/>
                </a:solidFill>
                <a:latin typeface="+mj-lt"/>
                <a:ea typeface="細明體" pitchFamily="49" charset="-120"/>
              </a:rPr>
              <a:t>below</a:t>
            </a:r>
            <a:endParaRPr lang="en-US" altLang="zh-TW" baseline="-25000" dirty="0">
              <a:solidFill>
                <a:schemeClr val="tx1"/>
              </a:solidFill>
              <a:latin typeface="+mj-lt"/>
              <a:ea typeface="新細明體" charset="-12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AD17B32-61C4-4322-88D8-90AD175CE16A}"/>
              </a:ext>
            </a:extLst>
          </p:cNvPr>
          <p:cNvGrpSpPr>
            <a:grpSpLocks/>
          </p:cNvGrpSpPr>
          <p:nvPr/>
        </p:nvGrpSpPr>
        <p:grpSpPr bwMode="auto">
          <a:xfrm>
            <a:off x="5053013" y="6007100"/>
            <a:ext cx="3932237" cy="735013"/>
            <a:chOff x="261" y="1602"/>
            <a:chExt cx="2278" cy="3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F91A920-9A1D-4D55-8819-C460BCEEEB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633"/>
              <a:ext cx="500" cy="247"/>
              <a:chOff x="261" y="1633"/>
              <a:chExt cx="500" cy="247"/>
            </a:xfrm>
          </p:grpSpPr>
          <p:graphicFrame>
            <p:nvGraphicFramePr>
              <p:cNvPr id="19" name="Object 7">
                <a:extLst>
                  <a:ext uri="{FF2B5EF4-FFF2-40B4-BE49-F238E27FC236}">
                    <a16:creationId xmlns:a16="http://schemas.microsoft.com/office/drawing/2014/main" xmlns="" id="{80F45FBA-5050-43A1-ACD1-D117CA8A8C0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61" y="1697"/>
              <a:ext cx="135" cy="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08" name="Equation" r:id="rId15" imgW="253890" imgH="279279" progId="Equation.DSMT4">
                      <p:embed/>
                    </p:oleObj>
                  </mc:Choice>
                  <mc:Fallback>
                    <p:oleObj name="Equation" r:id="rId15" imgW="253890" imgH="279279" progId="Equation.DSMT4">
                      <p:embed/>
                      <p:pic>
                        <p:nvPicPr>
                          <p:cNvPr id="44052" name="Object 7">
                            <a:extLst>
                              <a:ext uri="{FF2B5EF4-FFF2-40B4-BE49-F238E27FC236}">
                                <a16:creationId xmlns:a16="http://schemas.microsoft.com/office/drawing/2014/main" xmlns="" id="{4601CA0C-EA81-47B7-85DA-EFB7D1F852AE}"/>
                              </a:ext>
                            </a:extLst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1" y="1697"/>
                            <a:ext cx="135" cy="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Text Box 18">
                <a:extLst>
                  <a:ext uri="{FF2B5EF4-FFF2-40B4-BE49-F238E27FC236}">
                    <a16:creationId xmlns:a16="http://schemas.microsoft.com/office/drawing/2014/main" xmlns="" id="{782A6AA4-02CF-4C79-AA47-8F9B43DAA3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" y="1633"/>
                <a:ext cx="389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B0604030504040204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B0604030504040204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B0604030504040204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B0604030504040204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B0604030504040204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B0604030504040204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B0604030504040204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B0604030504040204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B0604030504040204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panose="020B0604020202020204" pitchFamily="34" charset="0"/>
                  </a:rPr>
                  <a:t>+</a:t>
                </a:r>
                <a:r>
                  <a:rPr lang="en-US" altLang="zh-TW" sz="2400">
                    <a:latin typeface="Arial" panose="020B0604020202020204" pitchFamily="34" charset="0"/>
                    <a:ea typeface="細明體" panose="020B0604030504040204" pitchFamily="49" charset="-120"/>
                  </a:rPr>
                  <a:t>∥</a:t>
                </a:r>
              </a:p>
            </p:txBody>
          </p:sp>
        </p:grpSp>
        <p:graphicFrame>
          <p:nvGraphicFramePr>
            <p:cNvPr id="18" name="Object 6">
              <a:extLst>
                <a:ext uri="{FF2B5EF4-FFF2-40B4-BE49-F238E27FC236}">
                  <a16:creationId xmlns:a16="http://schemas.microsoft.com/office/drawing/2014/main" xmlns="" id="{F3B0BEB2-55D0-4743-AEF0-CC99F1FDCE6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13" y="1602"/>
            <a:ext cx="1726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9" name="Equation" r:id="rId17" imgW="2971800" imgH="736600" progId="Equation.DSMT4">
                    <p:embed/>
                  </p:oleObj>
                </mc:Choice>
                <mc:Fallback>
                  <p:oleObj name="Equation" r:id="rId17" imgW="2971800" imgH="736600" progId="Equation.DSMT4">
                    <p:embed/>
                    <p:pic>
                      <p:nvPicPr>
                        <p:cNvPr id="44051" name="Object 6">
                          <a:extLst>
                            <a:ext uri="{FF2B5EF4-FFF2-40B4-BE49-F238E27FC236}">
                              <a16:creationId xmlns:a16="http://schemas.microsoft.com/office/drawing/2014/main" xmlns="" id="{94C1E902-86C3-4CC1-9A8B-0C2E96EB9D7F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" y="1602"/>
                          <a:ext cx="1726" cy="39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 Box 20">
            <a:extLst>
              <a:ext uri="{FF2B5EF4-FFF2-40B4-BE49-F238E27FC236}">
                <a16:creationId xmlns:a16="http://schemas.microsoft.com/office/drawing/2014/main" xmlns="" id="{0784E501-9AE0-42E1-B4E0-F815C9ED5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11" y="832270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3333FF"/>
                </a:solidFill>
                <a:latin typeface="Arial" panose="020B0604020202020204" pitchFamily="34" charset="0"/>
              </a:rPr>
              <a:t>:</a:t>
            </a:r>
            <a:endParaRPr lang="en-US" altLang="zh-TW" sz="14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21" descr="D:\ACDSee32\WINZIP\2.36.JPG">
            <a:extLst>
              <a:ext uri="{FF2B5EF4-FFF2-40B4-BE49-F238E27FC236}">
                <a16:creationId xmlns:a16="http://schemas.microsoft.com/office/drawing/2014/main" xmlns="" id="{E8BE0CF7-F7FC-479C-9D4C-C88885C0F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1163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D:\ACDSee32\WINZIP\2.37.JPG">
            <a:extLst>
              <a:ext uri="{FF2B5EF4-FFF2-40B4-BE49-F238E27FC236}">
                <a16:creationId xmlns:a16="http://schemas.microsoft.com/office/drawing/2014/main" xmlns="" id="{889E79BB-D6BC-4E98-A3CC-FFDB4E8F4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411638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E32C2C5-EE8C-4C8F-A6FB-92D0397D21E9}"/>
              </a:ext>
            </a:extLst>
          </p:cNvPr>
          <p:cNvSpPr/>
          <p:nvPr/>
        </p:nvSpPr>
        <p:spPr>
          <a:xfrm>
            <a:off x="165115" y="197389"/>
            <a:ext cx="1166812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Boundary Condition at surface with charge </a:t>
            </a:r>
          </a:p>
        </p:txBody>
      </p:sp>
    </p:spTree>
    <p:extLst>
      <p:ext uri="{BB962C8B-B14F-4D97-AF65-F5344CB8AC3E}">
        <p14:creationId xmlns:p14="http://schemas.microsoft.com/office/powerpoint/2010/main" val="42586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xmlns="" id="{8941D470-4810-4466-A7D2-D681ACE21DB2}"/>
              </a:ext>
            </a:extLst>
          </p:cNvPr>
          <p:cNvGraphicFramePr>
            <a:graphicFrameLocks/>
          </p:cNvGraphicFramePr>
          <p:nvPr/>
        </p:nvGraphicFramePr>
        <p:xfrm>
          <a:off x="390525" y="2698750"/>
          <a:ext cx="58388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Equation" r:id="rId3" imgW="5842000" imgH="838200" progId="Equation.DSMT4">
                  <p:embed/>
                </p:oleObj>
              </mc:Choice>
              <mc:Fallback>
                <p:oleObj name="Equation" r:id="rId3" imgW="5842000" imgH="838200" progId="Equation.DSMT4">
                  <p:embed/>
                  <p:pic>
                    <p:nvPicPr>
                      <p:cNvPr id="45060" name="Object 5">
                        <a:extLst>
                          <a:ext uri="{FF2B5EF4-FFF2-40B4-BE49-F238E27FC236}">
                            <a16:creationId xmlns:a16="http://schemas.microsoft.com/office/drawing/2014/main" xmlns="" id="{E7BE343B-ABBC-4451-8D2C-133844EBE51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2698750"/>
                        <a:ext cx="58388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xmlns="" id="{5BF498D7-2829-47EB-B67E-4FE0EF340192}"/>
              </a:ext>
            </a:extLst>
          </p:cNvPr>
          <p:cNvGraphicFramePr>
            <a:graphicFrameLocks/>
          </p:cNvGraphicFramePr>
          <p:nvPr/>
        </p:nvGraphicFramePr>
        <p:xfrm>
          <a:off x="431800" y="5068888"/>
          <a:ext cx="3225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Equation" r:id="rId5" imgW="3225800" imgH="736600" progId="Equation.DSMT4">
                  <p:embed/>
                </p:oleObj>
              </mc:Choice>
              <mc:Fallback>
                <p:oleObj name="Equation" r:id="rId5" imgW="3225800" imgH="736600" progId="Equation.DSMT4">
                  <p:embed/>
                  <p:pic>
                    <p:nvPicPr>
                      <p:cNvPr id="45061" name="Object 7">
                        <a:extLst>
                          <a:ext uri="{FF2B5EF4-FFF2-40B4-BE49-F238E27FC236}">
                            <a16:creationId xmlns:a16="http://schemas.microsoft.com/office/drawing/2014/main" xmlns="" id="{98B07BDB-0B0A-4586-BE98-1132CFC2D1C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5068888"/>
                        <a:ext cx="3225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xmlns="" id="{A0FB98E3-C52B-4170-AAF0-7BB1878A27F9}"/>
              </a:ext>
            </a:extLst>
          </p:cNvPr>
          <p:cNvGraphicFramePr>
            <a:graphicFrameLocks/>
          </p:cNvGraphicFramePr>
          <p:nvPr/>
        </p:nvGraphicFramePr>
        <p:xfrm>
          <a:off x="4810125" y="5157788"/>
          <a:ext cx="135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Equation" r:id="rId7" imgW="1358900" imgH="457200" progId="Equation.DSMT4">
                  <p:embed/>
                </p:oleObj>
              </mc:Choice>
              <mc:Fallback>
                <p:oleObj name="Equation" r:id="rId7" imgW="1358900" imgH="457200" progId="Equation.DSMT4">
                  <p:embed/>
                  <p:pic>
                    <p:nvPicPr>
                      <p:cNvPr id="45062" name="Object 8">
                        <a:extLst>
                          <a:ext uri="{FF2B5EF4-FFF2-40B4-BE49-F238E27FC236}">
                            <a16:creationId xmlns:a16="http://schemas.microsoft.com/office/drawing/2014/main" xmlns="" id="{B83BEC52-1023-4528-8192-8BCF3D7C352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5157788"/>
                        <a:ext cx="1358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xmlns="" id="{666BB703-A0D7-4EAF-8D87-52EEFA0B9FB2}"/>
              </a:ext>
            </a:extLst>
          </p:cNvPr>
          <p:cNvGraphicFramePr>
            <a:graphicFrameLocks/>
          </p:cNvGraphicFramePr>
          <p:nvPr/>
        </p:nvGraphicFramePr>
        <p:xfrm>
          <a:off x="7310438" y="5048250"/>
          <a:ext cx="1854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tion" r:id="rId9" imgW="1854200" imgH="647700" progId="Equation.DSMT4">
                  <p:embed/>
                </p:oleObj>
              </mc:Choice>
              <mc:Fallback>
                <p:oleObj name="Equation" r:id="rId9" imgW="1854200" imgH="647700" progId="Equation.DSMT4">
                  <p:embed/>
                  <p:pic>
                    <p:nvPicPr>
                      <p:cNvPr id="45063" name="Object 9">
                        <a:extLst>
                          <a:ext uri="{FF2B5EF4-FFF2-40B4-BE49-F238E27FC236}">
                            <a16:creationId xmlns:a16="http://schemas.microsoft.com/office/drawing/2014/main" xmlns="" id="{583F478D-98F9-48E8-A5BC-E8666399D9E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8" y="5048250"/>
                        <a:ext cx="1854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2">
            <a:extLst>
              <a:ext uri="{FF2B5EF4-FFF2-40B4-BE49-F238E27FC236}">
                <a16:creationId xmlns:a16="http://schemas.microsoft.com/office/drawing/2014/main" xmlns="" id="{E21A1E0A-4B7F-458C-BDF6-A633DB906900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5876925"/>
            <a:ext cx="4362450" cy="704850"/>
            <a:chOff x="-109" y="3078"/>
            <a:chExt cx="2626" cy="374"/>
          </a:xfrm>
        </p:grpSpPr>
        <p:graphicFrame>
          <p:nvGraphicFramePr>
            <p:cNvPr id="9" name="Object 13">
              <a:extLst>
                <a:ext uri="{FF2B5EF4-FFF2-40B4-BE49-F238E27FC236}">
                  <a16:creationId xmlns:a16="http://schemas.microsoft.com/office/drawing/2014/main" xmlns="" id="{C6BCB975-93D2-4AAE-AAAE-2754AD4DB38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30" y="3078"/>
            <a:ext cx="2387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0" name="Equation" r:id="rId11" imgW="3962400" imgH="698500" progId="Equation.DSMT4">
                    <p:embed/>
                  </p:oleObj>
                </mc:Choice>
                <mc:Fallback>
                  <p:oleObj name="Equation" r:id="rId11" imgW="3962400" imgH="698500" progId="Equation.DSMT4">
                    <p:embed/>
                    <p:pic>
                      <p:nvPicPr>
                        <p:cNvPr id="45074" name="Object 13">
                          <a:extLst>
                            <a:ext uri="{FF2B5EF4-FFF2-40B4-BE49-F238E27FC236}">
                              <a16:creationId xmlns:a16="http://schemas.microsoft.com/office/drawing/2014/main" xmlns="" id="{22D1F0D9-D418-4B40-9911-418B3CAE2A14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" y="3078"/>
                          <a:ext cx="2387" cy="37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4">
              <a:extLst>
                <a:ext uri="{FF2B5EF4-FFF2-40B4-BE49-F238E27FC236}">
                  <a16:creationId xmlns:a16="http://schemas.microsoft.com/office/drawing/2014/main" xmlns="" id="{43380E61-C934-436C-9820-BD8B781C21B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-109" y="3198"/>
            <a:ext cx="128" cy="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1" name="Equation" r:id="rId13" imgW="228501" imgH="215806" progId="Equation.DSMT4">
                    <p:embed/>
                  </p:oleObj>
                </mc:Choice>
                <mc:Fallback>
                  <p:oleObj name="Equation" r:id="rId13" imgW="228501" imgH="215806" progId="Equation.DSMT4">
                    <p:embed/>
                    <p:pic>
                      <p:nvPicPr>
                        <p:cNvPr id="45075" name="Object 14">
                          <a:extLst>
                            <a:ext uri="{FF2B5EF4-FFF2-40B4-BE49-F238E27FC236}">
                              <a16:creationId xmlns:a16="http://schemas.microsoft.com/office/drawing/2014/main" xmlns="" id="{CDEFDE9D-A269-496D-891F-63F35255A004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09" y="3198"/>
                          <a:ext cx="128" cy="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xmlns="" id="{6C51B37A-3390-4EBE-8A91-04FF8315F6DB}"/>
              </a:ext>
            </a:extLst>
          </p:cNvPr>
          <p:cNvGrpSpPr>
            <a:grpSpLocks/>
          </p:cNvGrpSpPr>
          <p:nvPr/>
        </p:nvGrpSpPr>
        <p:grpSpPr bwMode="auto">
          <a:xfrm>
            <a:off x="823913" y="3595688"/>
            <a:ext cx="2905125" cy="1128712"/>
            <a:chOff x="4403" y="1075"/>
            <a:chExt cx="1405" cy="461"/>
          </a:xfrm>
        </p:grpSpPr>
        <p:graphicFrame>
          <p:nvGraphicFramePr>
            <p:cNvPr id="12" name="Object 16">
              <a:extLst>
                <a:ext uri="{FF2B5EF4-FFF2-40B4-BE49-F238E27FC236}">
                  <a16:creationId xmlns:a16="http://schemas.microsoft.com/office/drawing/2014/main" xmlns="" id="{0C0DAD27-B494-444A-BAB0-F04F48DF3B6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488" y="1186"/>
            <a:ext cx="799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2" name="Equation" r:id="rId15" imgW="1968500" imgH="406400" progId="Equation.DSMT4">
                    <p:embed/>
                  </p:oleObj>
                </mc:Choice>
                <mc:Fallback>
                  <p:oleObj name="Equation" r:id="rId15" imgW="1968500" imgH="406400" progId="Equation.DSMT4">
                    <p:embed/>
                    <p:pic>
                      <p:nvPicPr>
                        <p:cNvPr id="45069" name="Object 16">
                          <a:extLst>
                            <a:ext uri="{FF2B5EF4-FFF2-40B4-BE49-F238E27FC236}">
                              <a16:creationId xmlns:a16="http://schemas.microsoft.com/office/drawing/2014/main" xmlns="" id="{6FAA6B1C-D3A1-4684-92E0-678318B4B1CD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8" y="1186"/>
                          <a:ext cx="799" cy="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xmlns="" id="{8F833C51-4A69-4304-A797-790BD644C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152"/>
              <a:ext cx="11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8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xmlns="" id="{54943B10-5FFB-4984-8B41-C4EA2A70A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104"/>
              <a:ext cx="11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8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xmlns="" id="{6DF9B800-B9FE-4D08-A32E-B46E19DEC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104"/>
              <a:ext cx="120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8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xmlns="" id="{63DC88C0-CF53-4805-BF05-8D3306590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1075"/>
              <a:ext cx="110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B0604030504040204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8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7" name="Picture 21" descr="D:\ACDSee32\WINZIP\2.38.JPG">
            <a:extLst>
              <a:ext uri="{FF2B5EF4-FFF2-40B4-BE49-F238E27FC236}">
                <a16:creationId xmlns:a16="http://schemas.microsoft.com/office/drawing/2014/main" xmlns="" id="{5DE4D6C3-29C5-405C-B2FD-3159B4F81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20"/>
          <a:stretch/>
        </p:blipFill>
        <p:spPr bwMode="auto">
          <a:xfrm>
            <a:off x="6409384" y="526710"/>
            <a:ext cx="5236541" cy="25275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Object 22">
            <a:extLst>
              <a:ext uri="{FF2B5EF4-FFF2-40B4-BE49-F238E27FC236}">
                <a16:creationId xmlns:a16="http://schemas.microsoft.com/office/drawing/2014/main" xmlns="" id="{3317E2C7-0467-4BFD-A217-7A1B7B3BAE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463" y="3938588"/>
          <a:ext cx="271462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18" imgW="228501" imgH="215806" progId="Equation.DSMT4">
                  <p:embed/>
                </p:oleObj>
              </mc:Choice>
              <mc:Fallback>
                <p:oleObj name="Equation" r:id="rId18" imgW="228501" imgH="215806" progId="Equation.DSMT4">
                  <p:embed/>
                  <p:pic>
                    <p:nvPicPr>
                      <p:cNvPr id="45068" name="Object 22">
                        <a:extLst>
                          <a:ext uri="{FF2B5EF4-FFF2-40B4-BE49-F238E27FC236}">
                            <a16:creationId xmlns:a16="http://schemas.microsoft.com/office/drawing/2014/main" xmlns="" id="{1E2E44A2-5AEA-4CC7-A892-93B157A441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3938588"/>
                        <a:ext cx="271462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FBAE466-8044-4A86-ADBB-DA18A5185641}"/>
              </a:ext>
            </a:extLst>
          </p:cNvPr>
          <p:cNvSpPr/>
          <p:nvPr/>
        </p:nvSpPr>
        <p:spPr>
          <a:xfrm>
            <a:off x="165115" y="197389"/>
            <a:ext cx="1166812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 Boundary Condition</a:t>
            </a:r>
          </a:p>
        </p:txBody>
      </p:sp>
    </p:spTree>
    <p:extLst>
      <p:ext uri="{BB962C8B-B14F-4D97-AF65-F5344CB8AC3E}">
        <p14:creationId xmlns:p14="http://schemas.microsoft.com/office/powerpoint/2010/main" val="1818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0" y="2219325"/>
            <a:ext cx="998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Castellar" panose="020A0402060406010301" pitchFamily="18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2358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69">
            <a:extLst>
              <a:ext uri="{FF2B5EF4-FFF2-40B4-BE49-F238E27FC236}">
                <a16:creationId xmlns:a16="http://schemas.microsoft.com/office/drawing/2014/main" xmlns="" id="{6353BCB7-1748-4AE9-9A24-722CECA08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5"/>
          <a:stretch/>
        </p:blipFill>
        <p:spPr bwMode="auto">
          <a:xfrm>
            <a:off x="2271860" y="900260"/>
            <a:ext cx="8795209" cy="5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4E2708-95C8-49EB-9AEA-02AB88B9E81C}"/>
              </a:ext>
            </a:extLst>
          </p:cNvPr>
          <p:cNvSpPr/>
          <p:nvPr/>
        </p:nvSpPr>
        <p:spPr>
          <a:xfrm>
            <a:off x="351523" y="0"/>
            <a:ext cx="1166812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Divergence  of E in Dielectric: Gauss’s Law</a:t>
            </a:r>
          </a:p>
        </p:txBody>
      </p:sp>
    </p:spTree>
    <p:extLst>
      <p:ext uri="{BB962C8B-B14F-4D97-AF65-F5344CB8AC3E}">
        <p14:creationId xmlns:p14="http://schemas.microsoft.com/office/powerpoint/2010/main" val="28242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610">
            <a:extLst>
              <a:ext uri="{FF2B5EF4-FFF2-40B4-BE49-F238E27FC236}">
                <a16:creationId xmlns:a16="http://schemas.microsoft.com/office/drawing/2014/main" xmlns="" id="{6BB18BBA-ED4A-4EFC-A630-DA8D80E6A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8"/>
          <a:stretch/>
        </p:blipFill>
        <p:spPr bwMode="auto">
          <a:xfrm>
            <a:off x="1626533" y="886119"/>
            <a:ext cx="9556838" cy="56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EFE659F-44A9-40D9-A215-3139C53A8973}"/>
              </a:ext>
            </a:extLst>
          </p:cNvPr>
          <p:cNvSpPr/>
          <p:nvPr/>
        </p:nvSpPr>
        <p:spPr>
          <a:xfrm>
            <a:off x="351523" y="0"/>
            <a:ext cx="1166812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Electric Displacement: Gauss’s Law</a:t>
            </a:r>
          </a:p>
        </p:txBody>
      </p:sp>
    </p:spTree>
    <p:extLst>
      <p:ext uri="{BB962C8B-B14F-4D97-AF65-F5344CB8AC3E}">
        <p14:creationId xmlns:p14="http://schemas.microsoft.com/office/powerpoint/2010/main" val="6475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611">
            <a:extLst>
              <a:ext uri="{FF2B5EF4-FFF2-40B4-BE49-F238E27FC236}">
                <a16:creationId xmlns:a16="http://schemas.microsoft.com/office/drawing/2014/main" xmlns="" id="{0797F063-DCBC-47C5-B64C-EBCE0F7D2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03" y="888723"/>
            <a:ext cx="10183099" cy="552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5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613">
            <a:extLst>
              <a:ext uri="{FF2B5EF4-FFF2-40B4-BE49-F238E27FC236}">
                <a16:creationId xmlns:a16="http://schemas.microsoft.com/office/drawing/2014/main" xmlns="" id="{FFEA0609-06D5-4324-8BAD-14DF974FD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9"/>
          <a:stretch/>
        </p:blipFill>
        <p:spPr bwMode="auto">
          <a:xfrm>
            <a:off x="1518760" y="1162627"/>
            <a:ext cx="9218212" cy="539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5950B57-9D28-4FF2-998B-E2117BB87971}"/>
              </a:ext>
            </a:extLst>
          </p:cNvPr>
          <p:cNvSpPr/>
          <p:nvPr/>
        </p:nvSpPr>
        <p:spPr>
          <a:xfrm>
            <a:off x="351523" y="0"/>
            <a:ext cx="1166812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Relative Permittivity,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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</a:t>
            </a:r>
            <a:r>
              <a:rPr lang="en-US" sz="54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</a:t>
            </a:r>
            <a:endParaRPr lang="en-US" sz="3200" b="1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E3E0AA68-E846-45F0-8156-589B406D5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15" y="2166380"/>
            <a:ext cx="11523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Turn integral form into a differential one , by applying the divergence theorem</a:t>
            </a:r>
            <a:r>
              <a:rPr lang="en-US" altLang="zh-TW" sz="1800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xmlns="" id="{CBF835E9-6053-4F9A-ACD7-B34CA8234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543281"/>
              </p:ext>
            </p:extLst>
          </p:nvPr>
        </p:nvGraphicFramePr>
        <p:xfrm>
          <a:off x="4054759" y="2912954"/>
          <a:ext cx="6086281" cy="2191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5397500" imgH="1943100" progId="Equation.DSMT4">
                  <p:embed/>
                </p:oleObj>
              </mc:Choice>
              <mc:Fallback>
                <p:oleObj name="Equation" r:id="rId3" imgW="5397500" imgH="1943100" progId="Equation.DSMT4">
                  <p:embed/>
                  <p:pic>
                    <p:nvPicPr>
                      <p:cNvPr id="17411" name="Object 3">
                        <a:extLst>
                          <a:ext uri="{FF2B5EF4-FFF2-40B4-BE49-F238E27FC236}">
                            <a16:creationId xmlns:a16="http://schemas.microsoft.com/office/drawing/2014/main" xmlns="" id="{C8F73088-8EF4-4ED3-9C50-E8B0697F64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759" y="2912954"/>
                        <a:ext cx="6086281" cy="2191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xmlns="" id="{A6D55BBA-174E-42A3-AA1B-FA317B1CC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533926"/>
              </p:ext>
            </p:extLst>
          </p:nvPr>
        </p:nvGraphicFramePr>
        <p:xfrm>
          <a:off x="5197090" y="5358489"/>
          <a:ext cx="2073771" cy="111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5" imgW="1625600" imgH="876300" progId="Equation.DSMT4">
                  <p:embed/>
                </p:oleObj>
              </mc:Choice>
              <mc:Fallback>
                <p:oleObj name="Equation" r:id="rId5" imgW="1625600" imgH="876300" progId="Equation.DSMT4">
                  <p:embed/>
                  <p:pic>
                    <p:nvPicPr>
                      <p:cNvPr id="17412" name="Object 5">
                        <a:extLst>
                          <a:ext uri="{FF2B5EF4-FFF2-40B4-BE49-F238E27FC236}">
                            <a16:creationId xmlns:a16="http://schemas.microsoft.com/office/drawing/2014/main" xmlns="" id="{FC90F0EE-8A11-4102-A189-FD88D619E5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090" y="5358489"/>
                        <a:ext cx="2073771" cy="1117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897F3688-1A42-4FB8-A4E3-39D863532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15" y="5389569"/>
            <a:ext cx="4451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Gauss’s law in differential form,</a:t>
            </a:r>
          </a:p>
        </p:txBody>
      </p:sp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xmlns="" id="{6B515FF2-1178-4AE6-B8DB-16B163D2A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450440"/>
              </p:ext>
            </p:extLst>
          </p:nvPr>
        </p:nvGraphicFramePr>
        <p:xfrm>
          <a:off x="4392103" y="807876"/>
          <a:ext cx="3156759" cy="1171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7" imgW="2362200" imgH="876300" progId="Equation.DSMT4">
                  <p:embed/>
                </p:oleObj>
              </mc:Choice>
              <mc:Fallback>
                <p:oleObj name="Equation" r:id="rId7" imgW="2362200" imgH="876300" progId="Equation.DSMT4">
                  <p:embed/>
                  <p:pic>
                    <p:nvPicPr>
                      <p:cNvPr id="17416" name="Object 10">
                        <a:extLst>
                          <a:ext uri="{FF2B5EF4-FFF2-40B4-BE49-F238E27FC236}">
                            <a16:creationId xmlns:a16="http://schemas.microsoft.com/office/drawing/2014/main" xmlns="" id="{53CD25E6-1565-4732-951E-D82C4C06BF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103" y="807876"/>
                        <a:ext cx="3156759" cy="1171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FE9750-91A5-43D2-B10E-3F42432AC7D6}"/>
              </a:ext>
            </a:extLst>
          </p:cNvPr>
          <p:cNvSpPr/>
          <p:nvPr/>
        </p:nvSpPr>
        <p:spPr>
          <a:xfrm>
            <a:off x="165115" y="197389"/>
            <a:ext cx="1166812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Gauss’s Law in integral form </a:t>
            </a:r>
            <a:endParaRPr lang="en-US" sz="3200" b="1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88D2DC9A-A88A-49EA-8D33-BD1802B19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26" y="275412"/>
            <a:ext cx="116880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Example:</a:t>
            </a:r>
            <a:r>
              <a:rPr lang="en-US" altLang="zh-TW" sz="2400" dirty="0">
                <a:latin typeface="Arial" panose="020B0604020202020204" pitchFamily="34" charset="0"/>
              </a:rPr>
              <a:t>  Two infinite parallel planes carry equal but opposite uniform charge densities        .Find the field in each of the three regions. </a:t>
            </a:r>
          </a:p>
        </p:txBody>
      </p:sp>
      <p:pic>
        <p:nvPicPr>
          <p:cNvPr id="4" name="Picture 5" descr="D:\ACDSee32\WINZIP\2.23.JPG">
            <a:extLst>
              <a:ext uri="{FF2B5EF4-FFF2-40B4-BE49-F238E27FC236}">
                <a16:creationId xmlns:a16="http://schemas.microsoft.com/office/drawing/2014/main" xmlns="" id="{13A67278-A1A4-4C57-BE72-95D065783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8" b="9933"/>
          <a:stretch/>
        </p:blipFill>
        <p:spPr bwMode="auto">
          <a:xfrm>
            <a:off x="5317724" y="3285294"/>
            <a:ext cx="5217250" cy="315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03D97C6A-3215-4832-8BF6-2BE0B9E0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564365"/>
            <a:ext cx="118101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Solution: </a:t>
            </a:r>
            <a:r>
              <a:rPr lang="en-US" altLang="zh-TW" sz="2400" dirty="0">
                <a:latin typeface="Arial" panose="020B0604020202020204" pitchFamily="34" charset="0"/>
              </a:rPr>
              <a:t>The field is (</a:t>
            </a:r>
            <a:r>
              <a:rPr lang="el-GR" altLang="zh-TW" sz="2800" dirty="0">
                <a:cs typeface="Times New Roman" panose="02020603050405020304" pitchFamily="18" charset="0"/>
              </a:rPr>
              <a:t>σ</a:t>
            </a:r>
            <a:r>
              <a:rPr lang="en-US" altLang="zh-TW" sz="2800" dirty="0">
                <a:cs typeface="Times New Roman" panose="02020603050405020304" pitchFamily="18" charset="0"/>
              </a:rPr>
              <a:t>/</a:t>
            </a:r>
            <a:r>
              <a:rPr lang="el-GR" altLang="zh-TW" sz="2800" i="1" dirty="0">
                <a:cs typeface="Times New Roman" panose="02020603050405020304" pitchFamily="18" charset="0"/>
              </a:rPr>
              <a:t>ε</a:t>
            </a:r>
            <a:r>
              <a:rPr lang="en-US" altLang="zh-TW" sz="2800" baseline="-10000" dirty="0">
                <a:cs typeface="Times New Roman" panose="02020603050405020304" pitchFamily="18" charset="0"/>
              </a:rPr>
              <a:t>0</a:t>
            </a:r>
            <a:r>
              <a:rPr lang="el-GR" altLang="zh-TW" sz="2400" dirty="0"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Arial" panose="020B0604020202020204" pitchFamily="34" charset="0"/>
              </a:rPr>
              <a:t>), and points to the right, between the plane               elsewhere it is zero. </a:t>
            </a:r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xmlns="" id="{156405AF-C6CD-418C-991D-9C505C584F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834734"/>
              </p:ext>
            </p:extLst>
          </p:nvPr>
        </p:nvGraphicFramePr>
        <p:xfrm>
          <a:off x="5815336" y="3631368"/>
          <a:ext cx="1231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4" imgW="1231366" imgH="660113" progId="Equation.DSMT4">
                  <p:embed/>
                </p:oleObj>
              </mc:Choice>
              <mc:Fallback>
                <p:oleObj name="Equation" r:id="rId4" imgW="1231366" imgH="660113" progId="Equation.DSMT4">
                  <p:embed/>
                  <p:pic>
                    <p:nvPicPr>
                      <p:cNvPr id="23558" name="Object 8">
                        <a:extLst>
                          <a:ext uri="{FF2B5EF4-FFF2-40B4-BE49-F238E27FC236}">
                            <a16:creationId xmlns:a16="http://schemas.microsoft.com/office/drawing/2014/main" xmlns="" id="{022DDA33-ECE1-420E-A461-DBD883E5FE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336" y="3631368"/>
                        <a:ext cx="1231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xmlns="" id="{CD6AD8F1-A1C4-4763-BE45-6E2FF7C1F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531710"/>
              </p:ext>
            </p:extLst>
          </p:nvPr>
        </p:nvGraphicFramePr>
        <p:xfrm>
          <a:off x="8577586" y="5633206"/>
          <a:ext cx="1231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6" imgW="1231366" imgH="660113" progId="Equation.DSMT4">
                  <p:embed/>
                </p:oleObj>
              </mc:Choice>
              <mc:Fallback>
                <p:oleObj name="Equation" r:id="rId6" imgW="1231366" imgH="660113" progId="Equation.DSMT4">
                  <p:embed/>
                  <p:pic>
                    <p:nvPicPr>
                      <p:cNvPr id="23559" name="Object 9">
                        <a:extLst>
                          <a:ext uri="{FF2B5EF4-FFF2-40B4-BE49-F238E27FC236}">
                            <a16:creationId xmlns:a16="http://schemas.microsoft.com/office/drawing/2014/main" xmlns="" id="{67B989C3-AACD-4262-91E9-9870E04A50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586" y="5633206"/>
                        <a:ext cx="1231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>
            <a:extLst>
              <a:ext uri="{FF2B5EF4-FFF2-40B4-BE49-F238E27FC236}">
                <a16:creationId xmlns:a16="http://schemas.microsoft.com/office/drawing/2014/main" xmlns="" id="{27531B38-3B50-4AD3-B26E-9ECDE44BE1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001588"/>
              </p:ext>
            </p:extLst>
          </p:nvPr>
        </p:nvGraphicFramePr>
        <p:xfrm>
          <a:off x="7183761" y="3631368"/>
          <a:ext cx="1231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8" imgW="1231366" imgH="660113" progId="Equation.DSMT4">
                  <p:embed/>
                </p:oleObj>
              </mc:Choice>
              <mc:Fallback>
                <p:oleObj name="Equation" r:id="rId8" imgW="1231366" imgH="660113" progId="Equation.DSMT4">
                  <p:embed/>
                  <p:pic>
                    <p:nvPicPr>
                      <p:cNvPr id="23560" name="Object 10">
                        <a:extLst>
                          <a:ext uri="{FF2B5EF4-FFF2-40B4-BE49-F238E27FC236}">
                            <a16:creationId xmlns:a16="http://schemas.microsoft.com/office/drawing/2014/main" xmlns="" id="{98FC4CDB-2E42-4D2F-8AF8-F5B881A9B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761" y="3631368"/>
                        <a:ext cx="1231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xmlns="" id="{104B00FF-098A-470C-B409-BE25240011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87744"/>
              </p:ext>
            </p:extLst>
          </p:nvPr>
        </p:nvGraphicFramePr>
        <p:xfrm>
          <a:off x="8617274" y="3617081"/>
          <a:ext cx="1231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10" imgW="1231366" imgH="660113" progId="Equation.DSMT4">
                  <p:embed/>
                </p:oleObj>
              </mc:Choice>
              <mc:Fallback>
                <p:oleObj name="Equation" r:id="rId10" imgW="1231366" imgH="660113" progId="Equation.DSMT4">
                  <p:embed/>
                  <p:pic>
                    <p:nvPicPr>
                      <p:cNvPr id="23561" name="Object 11">
                        <a:extLst>
                          <a:ext uri="{FF2B5EF4-FFF2-40B4-BE49-F238E27FC236}">
                            <a16:creationId xmlns:a16="http://schemas.microsoft.com/office/drawing/2014/main" xmlns="" id="{5553E5C1-0626-439D-8A0C-5F0502F2B5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7274" y="3617081"/>
                        <a:ext cx="1231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>
            <a:extLst>
              <a:ext uri="{FF2B5EF4-FFF2-40B4-BE49-F238E27FC236}">
                <a16:creationId xmlns:a16="http://schemas.microsoft.com/office/drawing/2014/main" xmlns="" id="{B87E0C0B-3EB4-4E33-97BA-73E2ADBBA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754460"/>
              </p:ext>
            </p:extLst>
          </p:nvPr>
        </p:nvGraphicFramePr>
        <p:xfrm>
          <a:off x="7183761" y="5647493"/>
          <a:ext cx="1231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12" imgW="1231366" imgH="660113" progId="Equation.DSMT4">
                  <p:embed/>
                </p:oleObj>
              </mc:Choice>
              <mc:Fallback>
                <p:oleObj name="Equation" r:id="rId12" imgW="1231366" imgH="660113" progId="Equation.DSMT4">
                  <p:embed/>
                  <p:pic>
                    <p:nvPicPr>
                      <p:cNvPr id="23562" name="Object 12">
                        <a:extLst>
                          <a:ext uri="{FF2B5EF4-FFF2-40B4-BE49-F238E27FC236}">
                            <a16:creationId xmlns:a16="http://schemas.microsoft.com/office/drawing/2014/main" xmlns="" id="{2A338FC7-FCE2-4ABB-92EB-BA525FD6B5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761" y="5647493"/>
                        <a:ext cx="1231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xmlns="" id="{5460F17E-4B52-4527-81DE-C88906A74E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411995"/>
              </p:ext>
            </p:extLst>
          </p:nvPr>
        </p:nvGraphicFramePr>
        <p:xfrm>
          <a:off x="5815336" y="5658606"/>
          <a:ext cx="1231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14" imgW="1231366" imgH="660113" progId="Equation.DSMT4">
                  <p:embed/>
                </p:oleObj>
              </mc:Choice>
              <mc:Fallback>
                <p:oleObj name="Equation" r:id="rId14" imgW="1231366" imgH="660113" progId="Equation.DSMT4">
                  <p:embed/>
                  <p:pic>
                    <p:nvPicPr>
                      <p:cNvPr id="23563" name="Object 13">
                        <a:extLst>
                          <a:ext uri="{FF2B5EF4-FFF2-40B4-BE49-F238E27FC236}">
                            <a16:creationId xmlns:a16="http://schemas.microsoft.com/office/drawing/2014/main" xmlns="" id="{A68EE74E-C838-4027-9F95-E0EAAE3C4B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336" y="5658606"/>
                        <a:ext cx="1231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>
            <a:extLst>
              <a:ext uri="{FF2B5EF4-FFF2-40B4-BE49-F238E27FC236}">
                <a16:creationId xmlns:a16="http://schemas.microsoft.com/office/drawing/2014/main" xmlns="" id="{9241819B-CB6F-4A88-BF1E-07E132EC2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68210"/>
              </p:ext>
            </p:extLst>
          </p:nvPr>
        </p:nvGraphicFramePr>
        <p:xfrm>
          <a:off x="1490339" y="865007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16" imgW="457200" imgH="279400" progId="Equation.DSMT4">
                  <p:embed/>
                </p:oleObj>
              </mc:Choice>
              <mc:Fallback>
                <p:oleObj name="Equation" r:id="rId16" imgW="457200" imgH="279400" progId="Equation.DSMT4">
                  <p:embed/>
                  <p:pic>
                    <p:nvPicPr>
                      <p:cNvPr id="23564" name="Object 14">
                        <a:extLst>
                          <a:ext uri="{FF2B5EF4-FFF2-40B4-BE49-F238E27FC236}">
                            <a16:creationId xmlns:a16="http://schemas.microsoft.com/office/drawing/2014/main" xmlns="" id="{4A3C7EC8-784B-4B75-8D5A-38A2440705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339" y="865007"/>
                        <a:ext cx="45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5" descr="D:\ACDSee32\WINZIP\2.23.JPG">
            <a:extLst>
              <a:ext uri="{FF2B5EF4-FFF2-40B4-BE49-F238E27FC236}">
                <a16:creationId xmlns:a16="http://schemas.microsoft.com/office/drawing/2014/main" xmlns="" id="{13A67278-A1A4-4C57-BE72-95D065783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36" b="9933"/>
          <a:stretch/>
        </p:blipFill>
        <p:spPr bwMode="auto">
          <a:xfrm>
            <a:off x="339478" y="3285294"/>
            <a:ext cx="3388866" cy="315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12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6355F920-EB3B-4F9C-ABD4-0D6ABC64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411" y="768350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800" b="1"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8DB36D17-F5A8-4956-9387-812EEB7A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92" y="852486"/>
            <a:ext cx="1146884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Any vector whose curl is zero is equal to the gradient of some scalar. We define a function: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AFE6C95F-6372-427A-8E7C-4C0045B02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92" y="2592387"/>
            <a:ext cx="1146884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Where     is some standard reference point ;</a:t>
            </a:r>
            <a:r>
              <a:rPr lang="en-US" altLang="zh-TW" sz="2400" i="1" dirty="0">
                <a:latin typeface="Arial" panose="020B0604020202020204" pitchFamily="34" charset="0"/>
              </a:rPr>
              <a:t> V</a:t>
            </a:r>
            <a:r>
              <a:rPr lang="en-US" altLang="zh-TW" sz="2400" dirty="0">
                <a:latin typeface="Arial" panose="020B0604020202020204" pitchFamily="34" charset="0"/>
              </a:rPr>
              <a:t> depends only on the point </a:t>
            </a:r>
            <a:r>
              <a:rPr lang="en-US" altLang="zh-TW" sz="2400" i="1" dirty="0">
                <a:latin typeface="Arial" panose="020B0604020202020204" pitchFamily="34" charset="0"/>
              </a:rPr>
              <a:t>P. V</a:t>
            </a:r>
            <a:r>
              <a:rPr lang="en-US" altLang="zh-TW" sz="2400" dirty="0">
                <a:latin typeface="Arial" panose="020B0604020202020204" pitchFamily="34" charset="0"/>
              </a:rPr>
              <a:t> is called the </a:t>
            </a:r>
            <a:r>
              <a:rPr lang="en-US" altLang="zh-TW" sz="2400" i="1" dirty="0">
                <a:latin typeface="Arial" panose="020B0604020202020204" pitchFamily="34" charset="0"/>
              </a:rPr>
              <a:t>electric potential</a:t>
            </a:r>
            <a:r>
              <a:rPr lang="en-US" altLang="zh-TW" sz="24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D973C473-701C-4472-8C52-C33E12573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92" y="4362449"/>
            <a:ext cx="5678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The fundamental theorem for gradients  </a:t>
            </a:r>
          </a:p>
        </p:txBody>
      </p: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xmlns="" id="{95994E02-50A0-48DB-AC97-B52650D716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985841"/>
              </p:ext>
            </p:extLst>
          </p:nvPr>
        </p:nvGraphicFramePr>
        <p:xfrm>
          <a:off x="2887017" y="4846639"/>
          <a:ext cx="4021844" cy="87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3" imgW="3505200" imgH="762000" progId="Equation.DSMT4">
                  <p:embed/>
                </p:oleObj>
              </mc:Choice>
              <mc:Fallback>
                <p:oleObj name="Equation" r:id="rId3" imgW="3505200" imgH="762000" progId="Equation.DSMT4">
                  <p:embed/>
                  <p:pic>
                    <p:nvPicPr>
                      <p:cNvPr id="29703" name="Object 9">
                        <a:extLst>
                          <a:ext uri="{FF2B5EF4-FFF2-40B4-BE49-F238E27FC236}">
                            <a16:creationId xmlns:a16="http://schemas.microsoft.com/office/drawing/2014/main" xmlns="" id="{1C361D9E-6F09-4CCA-ABA5-AD149368BA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017" y="4846639"/>
                        <a:ext cx="4021844" cy="874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>
            <a:extLst>
              <a:ext uri="{FF2B5EF4-FFF2-40B4-BE49-F238E27FC236}">
                <a16:creationId xmlns:a16="http://schemas.microsoft.com/office/drawing/2014/main" xmlns="" id="{CF9249CE-F094-4E89-95DE-0A2C904139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167316"/>
              </p:ext>
            </p:extLst>
          </p:nvPr>
        </p:nvGraphicFramePr>
        <p:xfrm>
          <a:off x="2811401" y="5701932"/>
          <a:ext cx="3746670" cy="874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5" imgW="3263900" imgH="762000" progId="Equation.DSMT4">
                  <p:embed/>
                </p:oleObj>
              </mc:Choice>
              <mc:Fallback>
                <p:oleObj name="Equation" r:id="rId5" imgW="3263900" imgH="762000" progId="Equation.DSMT4">
                  <p:embed/>
                  <p:pic>
                    <p:nvPicPr>
                      <p:cNvPr id="29704" name="Object 10">
                        <a:extLst>
                          <a:ext uri="{FF2B5EF4-FFF2-40B4-BE49-F238E27FC236}">
                            <a16:creationId xmlns:a16="http://schemas.microsoft.com/office/drawing/2014/main" xmlns="" id="{A55A7335-6E21-4AD8-83DF-05315A387D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01" y="5701932"/>
                        <a:ext cx="3746670" cy="874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C5CC6288-C70B-48AD-8E4C-99FA16D18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411" y="5849072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so</a:t>
            </a:r>
          </a:p>
        </p:txBody>
      </p:sp>
      <p:graphicFrame>
        <p:nvGraphicFramePr>
          <p:cNvPr id="10" name="Object 15">
            <a:extLst>
              <a:ext uri="{FF2B5EF4-FFF2-40B4-BE49-F238E27FC236}">
                <a16:creationId xmlns:a16="http://schemas.microsoft.com/office/drawing/2014/main" xmlns="" id="{D833FC06-9206-4CC3-B85A-A1B4F298F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978202"/>
              </p:ext>
            </p:extLst>
          </p:nvPr>
        </p:nvGraphicFramePr>
        <p:xfrm>
          <a:off x="1469701" y="2637630"/>
          <a:ext cx="3016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方程式" r:id="rId7" imgW="228600" imgH="279400" progId="Equation.3">
                  <p:embed/>
                </p:oleObj>
              </mc:Choice>
              <mc:Fallback>
                <p:oleObj name="方程式" r:id="rId7" imgW="228600" imgH="279400" progId="Equation.3">
                  <p:embed/>
                  <p:pic>
                    <p:nvPicPr>
                      <p:cNvPr id="29706" name="Object 15">
                        <a:extLst>
                          <a:ext uri="{FF2B5EF4-FFF2-40B4-BE49-F238E27FC236}">
                            <a16:creationId xmlns:a16="http://schemas.microsoft.com/office/drawing/2014/main" xmlns="" id="{24D38196-49FE-4F9C-9EEA-31BDAE309C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701" y="2637630"/>
                        <a:ext cx="30162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6">
            <a:extLst>
              <a:ext uri="{FF2B5EF4-FFF2-40B4-BE49-F238E27FC236}">
                <a16:creationId xmlns:a16="http://schemas.microsoft.com/office/drawing/2014/main" xmlns="" id="{42331527-34DA-441D-BC1C-FA3CCE54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61" y="6092825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xmlns="" id="{C4321997-FED0-4730-82F9-4019593F8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0903" y="5928086"/>
            <a:ext cx="1930247" cy="6152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xmlns="" id="{AE81C656-5642-4924-8C80-D4D19FD802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519476"/>
              </p:ext>
            </p:extLst>
          </p:nvPr>
        </p:nvGraphicFramePr>
        <p:xfrm>
          <a:off x="3920918" y="1563598"/>
          <a:ext cx="2987943" cy="91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9" imgW="2476500" imgH="762000" progId="Equation.DSMT4">
                  <p:embed/>
                </p:oleObj>
              </mc:Choice>
              <mc:Fallback>
                <p:oleObj name="Equation" r:id="rId9" imgW="2476500" imgH="762000" progId="Equation.DSMT4">
                  <p:embed/>
                  <p:pic>
                    <p:nvPicPr>
                      <p:cNvPr id="29709" name="Object 5">
                        <a:extLst>
                          <a:ext uri="{FF2B5EF4-FFF2-40B4-BE49-F238E27FC236}">
                            <a16:creationId xmlns:a16="http://schemas.microsoft.com/office/drawing/2014/main" xmlns="" id="{7E29AE26-7EF1-40BC-B079-D4EF148485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918" y="1563598"/>
                        <a:ext cx="2987943" cy="91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xmlns="" id="{10E9FEE8-4A80-4C37-AE9C-10F4021F4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936336"/>
              </p:ext>
            </p:extLst>
          </p:nvPr>
        </p:nvGraphicFramePr>
        <p:xfrm>
          <a:off x="2941607" y="3334544"/>
          <a:ext cx="7679413" cy="933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11" imgW="6794500" imgH="825500" progId="Equation.DSMT4">
                  <p:embed/>
                </p:oleObj>
              </mc:Choice>
              <mc:Fallback>
                <p:oleObj name="Equation" r:id="rId11" imgW="6794500" imgH="825500" progId="Equation.DSMT4">
                  <p:embed/>
                  <p:pic>
                    <p:nvPicPr>
                      <p:cNvPr id="29710" name="Object 7">
                        <a:extLst>
                          <a:ext uri="{FF2B5EF4-FFF2-40B4-BE49-F238E27FC236}">
                            <a16:creationId xmlns:a16="http://schemas.microsoft.com/office/drawing/2014/main" xmlns="" id="{0B67AAB3-D60A-450E-A75B-22467445D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07" y="3334544"/>
                        <a:ext cx="7679413" cy="933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xmlns="" id="{09A4B269-5810-4548-892E-62C3C5788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26518"/>
              </p:ext>
            </p:extLst>
          </p:nvPr>
        </p:nvGraphicFramePr>
        <p:xfrm>
          <a:off x="7880411" y="6007100"/>
          <a:ext cx="135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13" imgW="1358900" imgH="457200" progId="Equation.DSMT4">
                  <p:embed/>
                </p:oleObj>
              </mc:Choice>
              <mc:Fallback>
                <p:oleObj name="Equation" r:id="rId13" imgW="1358900" imgH="457200" progId="Equation.DSMT4">
                  <p:embed/>
                  <p:pic>
                    <p:nvPicPr>
                      <p:cNvPr id="29711" name="Object 8">
                        <a:extLst>
                          <a:ext uri="{FF2B5EF4-FFF2-40B4-BE49-F238E27FC236}">
                            <a16:creationId xmlns:a16="http://schemas.microsoft.com/office/drawing/2014/main" xmlns="" id="{FEA1AE3A-2C00-4D5E-B6D4-34171C94D0E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411" y="6007100"/>
                        <a:ext cx="1358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3129CB4-0E6D-4F2D-8A3D-227C20ED412E}"/>
              </a:ext>
            </a:extLst>
          </p:cNvPr>
          <p:cNvSpPr/>
          <p:nvPr/>
        </p:nvSpPr>
        <p:spPr>
          <a:xfrm>
            <a:off x="165115" y="197389"/>
            <a:ext cx="1166812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 to potential</a:t>
            </a:r>
            <a:endParaRPr lang="en-US" sz="3200" b="1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509</Words>
  <Application>Microsoft Office PowerPoint</Application>
  <PresentationFormat>Widescreen</PresentationFormat>
  <Paragraphs>83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細明體</vt:lpstr>
      <vt:lpstr>新細明體</vt:lpstr>
      <vt:lpstr>Arial</vt:lpstr>
      <vt:lpstr>Calibri</vt:lpstr>
      <vt:lpstr>Calibri Light</vt:lpstr>
      <vt:lpstr>Castellar</vt:lpstr>
      <vt:lpstr>Symbol</vt:lpstr>
      <vt:lpstr>Times New Roman</vt:lpstr>
      <vt:lpstr>Office Theme</vt:lpstr>
      <vt:lpstr>Equation</vt:lpstr>
      <vt:lpstr>方程式</vt:lpstr>
      <vt:lpstr>M. Sc. PHYSICS (II Semester) Electrodynamics &amp; Plasma 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 Sc. PHYSICS (II Semester) Electrodynamics &amp; Plasma Physics</dc:title>
  <dc:creator>HP</dc:creator>
  <cp:lastModifiedBy>HP</cp:lastModifiedBy>
  <cp:revision>32</cp:revision>
  <dcterms:created xsi:type="dcterms:W3CDTF">2018-03-06T01:21:30Z</dcterms:created>
  <dcterms:modified xsi:type="dcterms:W3CDTF">2020-04-01T09:03:12Z</dcterms:modified>
</cp:coreProperties>
</file>